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98" r:id="rId4"/>
    <p:sldId id="299" r:id="rId5"/>
    <p:sldId id="296" r:id="rId6"/>
    <p:sldId id="301" r:id="rId7"/>
    <p:sldId id="300" r:id="rId8"/>
    <p:sldId id="303" r:id="rId9"/>
    <p:sldId id="30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">
          <p15:clr>
            <a:srgbClr val="A4A3A4"/>
          </p15:clr>
        </p15:guide>
        <p15:guide id="2" orient="horz" pos="919">
          <p15:clr>
            <a:srgbClr val="A4A3A4"/>
          </p15:clr>
        </p15:guide>
        <p15:guide id="3" orient="horz" pos="3649">
          <p15:clr>
            <a:srgbClr val="A4A3A4"/>
          </p15:clr>
        </p15:guide>
        <p15:guide id="4" orient="horz" pos="660">
          <p15:clr>
            <a:srgbClr val="A4A3A4"/>
          </p15:clr>
        </p15:guide>
        <p15:guide id="5" orient="horz" pos="3466">
          <p15:clr>
            <a:srgbClr val="A4A3A4"/>
          </p15:clr>
        </p15:guide>
        <p15:guide id="6" pos="143">
          <p15:clr>
            <a:srgbClr val="A4A3A4"/>
          </p15:clr>
        </p15:guide>
        <p15:guide id="7" orient="horz" pos="924">
          <p15:clr>
            <a:srgbClr val="A4A3A4"/>
          </p15:clr>
        </p15:guide>
        <p15:guide id="8" orient="horz" pos="84">
          <p15:clr>
            <a:srgbClr val="A4A3A4"/>
          </p15:clr>
        </p15:guide>
        <p15:guide id="9" orient="horz" pos="3936">
          <p15:clr>
            <a:srgbClr val="A4A3A4"/>
          </p15:clr>
        </p15:guide>
        <p15:guide id="10" pos="141">
          <p15:clr>
            <a:srgbClr val="A4A3A4"/>
          </p15:clr>
        </p15:guide>
        <p15:guide id="11" orient="horz" pos="699">
          <p15:clr>
            <a:srgbClr val="A4A3A4"/>
          </p15:clr>
        </p15:guide>
        <p15:guide id="12" orient="horz" pos="3703">
          <p15:clr>
            <a:srgbClr val="A4A3A4"/>
          </p15:clr>
        </p15:guide>
        <p15:guide id="13" orient="horz" pos="667">
          <p15:clr>
            <a:srgbClr val="A4A3A4"/>
          </p15:clr>
        </p15:guide>
        <p15:guide id="14" orient="horz">
          <p15:clr>
            <a:srgbClr val="A4A3A4"/>
          </p15:clr>
        </p15:guide>
        <p15:guide id="1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llas, Alyssa" initials="DA" lastIdx="13" clrIdx="0">
    <p:extLst/>
  </p:cmAuthor>
  <p:cmAuthor id="2" name="cwebster" initials="cw" lastIdx="1" clrIdx="1"/>
  <p:cmAuthor id="3" name="iyers1" initials="i" lastIdx="15" clrIdx="2"/>
  <p:cmAuthor id="4" name="Davis, Keith L." initials="DKL" lastIdx="15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B43E"/>
    <a:srgbClr val="459FB2"/>
    <a:srgbClr val="FFFF66"/>
    <a:srgbClr val="FF5050"/>
    <a:srgbClr val="FF7C80"/>
    <a:srgbClr val="1B6FAF"/>
    <a:srgbClr val="1E404F"/>
    <a:srgbClr val="C4BEC0"/>
    <a:srgbClr val="EE3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64" autoAdjust="0"/>
    <p:restoredTop sz="95501" autoAdjust="0"/>
  </p:normalViewPr>
  <p:slideViewPr>
    <p:cSldViewPr snapToGrid="0" showGuides="1">
      <p:cViewPr varScale="1">
        <p:scale>
          <a:sx n="110" d="100"/>
          <a:sy n="110" d="100"/>
        </p:scale>
        <p:origin x="510" y="102"/>
      </p:cViewPr>
      <p:guideLst>
        <p:guide orient="horz" pos="125"/>
        <p:guide orient="horz" pos="919"/>
        <p:guide orient="horz" pos="3649"/>
        <p:guide orient="horz" pos="660"/>
        <p:guide orient="horz" pos="3466"/>
        <p:guide pos="143"/>
        <p:guide orient="horz" pos="924"/>
        <p:guide orient="horz" pos="84"/>
        <p:guide orient="horz" pos="3936"/>
        <p:guide pos="141"/>
        <p:guide orient="horz" pos="699"/>
        <p:guide orient="horz" pos="3703"/>
        <p:guide orient="horz" pos="667"/>
        <p:guide orient="horz"/>
        <p:guide/>
      </p:guideLst>
    </p:cSldViewPr>
  </p:slideViewPr>
  <p:outlineViewPr>
    <p:cViewPr>
      <p:scale>
        <a:sx n="33" d="100"/>
        <a:sy n="33" d="100"/>
      </p:scale>
      <p:origin x="0" y="-1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Patients Initiating Crizotinib as </a:t>
            </a:r>
          </a:p>
          <a:p>
            <a:pPr>
              <a:defRPr/>
            </a:pPr>
            <a:r>
              <a:rPr lang="en-US" sz="1600" dirty="0" smtClean="0"/>
              <a:t>First-Line </a:t>
            </a:r>
            <a:r>
              <a:rPr lang="en-US" sz="1600" dirty="0" err="1" smtClean="0"/>
              <a:t>Tx</a:t>
            </a:r>
            <a:r>
              <a:rPr lang="en-US" sz="1600" dirty="0" smtClean="0"/>
              <a:t> (n = 22)</a:t>
            </a:r>
            <a:endParaRPr lang="en-US" sz="1600" dirty="0"/>
          </a:p>
        </c:rich>
      </c:tx>
      <c:layout>
        <c:manualLayout>
          <c:xMode val="edge"/>
          <c:yMode val="edge"/>
          <c:x val="0.11769897527618807"/>
          <c:y val="4.9771451621617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028621749060072E-2"/>
          <c:y val="0.17321406472271422"/>
          <c:w val="0.60815260202086596"/>
          <c:h val="0.6909279632419073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Best Clinical Response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Complete response</c:v>
                </c:pt>
                <c:pt idx="1">
                  <c:v>Partial response</c:v>
                </c:pt>
                <c:pt idx="2">
                  <c:v>Stable disease</c:v>
                </c:pt>
                <c:pt idx="3">
                  <c:v>Disease progression</c:v>
                </c:pt>
                <c:pt idx="4">
                  <c:v>Not assessed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11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68588959080776"/>
          <c:y val="0.20070330359141975"/>
          <c:w val="0.28898867257500632"/>
          <c:h val="0.69095789959529152"/>
        </c:manualLayout>
      </c:layout>
      <c:overlay val="0"/>
      <c:spPr>
        <a:noFill/>
        <a:ln w="889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459FB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Patients Initiating Crizotinib as </a:t>
            </a:r>
          </a:p>
          <a:p>
            <a:pPr>
              <a:defRPr/>
            </a:pPr>
            <a:r>
              <a:rPr lang="en-US" sz="1600" dirty="0" smtClean="0"/>
              <a:t>Second/Later-Line </a:t>
            </a:r>
            <a:r>
              <a:rPr lang="en-US" sz="1600" dirty="0" err="1" smtClean="0"/>
              <a:t>Tx</a:t>
            </a:r>
            <a:r>
              <a:rPr lang="en-US" sz="1600" dirty="0" smtClean="0"/>
              <a:t> (n = 11)</a:t>
            </a:r>
            <a:endParaRPr lang="en-US" sz="1600" dirty="0"/>
          </a:p>
        </c:rich>
      </c:tx>
      <c:layout>
        <c:manualLayout>
          <c:xMode val="edge"/>
          <c:yMode val="edge"/>
          <c:x val="0.11769897527618807"/>
          <c:y val="4.9771451621617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641048776695754E-2"/>
          <c:y val="0.1754403267957485"/>
          <c:w val="0.60815260202086596"/>
          <c:h val="0.6909279632419073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Best Clinical Response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Complete response</c:v>
                </c:pt>
                <c:pt idx="1">
                  <c:v>Partial response</c:v>
                </c:pt>
                <c:pt idx="2">
                  <c:v>Stable disease</c:v>
                </c:pt>
                <c:pt idx="3">
                  <c:v>Disease progression</c:v>
                </c:pt>
                <c:pt idx="4">
                  <c:v>Not assessed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1">
                  <c:v>6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68588959080776"/>
          <c:y val="0.21128824027920415"/>
          <c:w val="0.27671835470402362"/>
          <c:h val="0.68945725199903252"/>
        </c:manualLayout>
      </c:layout>
      <c:overlay val="0"/>
      <c:spPr>
        <a:noFill/>
        <a:ln w="889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459FB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K-M</a:t>
            </a:r>
            <a:r>
              <a:rPr lang="en-US" sz="1600" baseline="0" dirty="0" smtClean="0"/>
              <a:t> </a:t>
            </a:r>
            <a:r>
              <a:rPr lang="en-US" sz="1600" dirty="0" smtClean="0"/>
              <a:t>Estimates </a:t>
            </a:r>
            <a:r>
              <a:rPr lang="en-US" sz="1600" dirty="0"/>
              <a:t>of 1-Year Survival </a:t>
            </a:r>
            <a:r>
              <a:rPr lang="en-US" sz="1600" dirty="0" smtClean="0"/>
              <a:t>Probability</a:t>
            </a:r>
            <a:r>
              <a:rPr lang="en-US" sz="1600" baseline="0" dirty="0" smtClean="0"/>
              <a:t> from Crizotinib Initiation</a:t>
            </a:r>
            <a:endParaRPr lang="en-US" sz="1600" dirty="0"/>
          </a:p>
        </c:rich>
      </c:tx>
      <c:layout>
        <c:manualLayout>
          <c:xMode val="edge"/>
          <c:yMode val="edge"/>
          <c:x val="0.17769278575369932"/>
          <c:y val="6.7493134908071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042766972849946"/>
          <c:y val="0.3483875669901631"/>
          <c:w val="0.55862287091994733"/>
          <c:h val="0.462077437174064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K-M Estimates of 1-Year Survival Probability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272011686582475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Patients Initiating Crizotinib Second/Later-Line</c:v>
                </c:pt>
                <c:pt idx="1">
                  <c:v>Patients Initiating Crizotinib First-Line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0.77100000000000002</c:v>
                </c:pt>
                <c:pt idx="1">
                  <c:v>0.80700000000000005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14241024"/>
        <c:axId val="214241416"/>
      </c:barChart>
      <c:catAx>
        <c:axId val="214241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41416"/>
        <c:crossesAt val="0"/>
        <c:auto val="1"/>
        <c:lblAlgn val="ctr"/>
        <c:lblOffset val="100"/>
        <c:noMultiLvlLbl val="0"/>
      </c:catAx>
      <c:valAx>
        <c:axId val="214241416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4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Intracranial</a:t>
            </a:r>
            <a:r>
              <a:rPr lang="en-US" baseline="0" dirty="0" smtClean="0"/>
              <a:t> Response During Crizotinib Treatment</a:t>
            </a:r>
            <a:r>
              <a:rPr lang="en-US" dirty="0" smtClean="0"/>
              <a:t> </a:t>
            </a:r>
            <a:endParaRPr lang="en-US" dirty="0"/>
          </a:p>
        </c:rich>
      </c:tx>
      <c:layout>
        <c:manualLayout>
          <c:xMode val="edge"/>
          <c:yMode val="edge"/>
          <c:x val="9.0861529928727439E-2"/>
          <c:y val="2.4517195713287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038671361264888E-2"/>
          <c:y val="0.13374140986530769"/>
          <c:w val="0.72496961003001092"/>
          <c:h val="0.7788319433105808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 Intracranial Response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First-Line Initiators (n = 22)</c:v>
                </c:pt>
                <c:pt idx="1">
                  <c:v>Second-Line Initiators (n = 11)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Partial Intracranial Response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First-Line Initiators (n = 22)</c:v>
                </c:pt>
                <c:pt idx="1">
                  <c:v>Second-Line Initiators (n = 11)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Progressive Disease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First-Line Initiators (n = 22)</c:v>
                </c:pt>
                <c:pt idx="1">
                  <c:v>Second-Line Initiators (n = 11)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Stable Disease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44%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First-Line Initiators (n = 22)</c:v>
                </c:pt>
                <c:pt idx="1">
                  <c:v>Second-Line Initiators (n = 11)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14242592"/>
        <c:axId val="214242984"/>
      </c:barChart>
      <c:catAx>
        <c:axId val="21424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42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4242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42592"/>
        <c:crosses val="autoZero"/>
        <c:crossBetween val="between"/>
      </c:valAx>
      <c:spPr>
        <a:noFill/>
        <a:ln w="12700">
          <a:solidFill>
            <a:schemeClr val="bg1">
              <a:lumMod val="75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7693831058449766"/>
          <c:y val="0.23230547010167665"/>
          <c:w val="0.21544348116060813"/>
          <c:h val="0.58009186548189051"/>
        </c:manualLayout>
      </c:layout>
      <c:overlay val="0"/>
      <c:spPr>
        <a:solidFill>
          <a:schemeClr val="bg1"/>
        </a:solidFill>
        <a:ln>
          <a:solidFill>
            <a:schemeClr val="accent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9FBCE3-09AD-8948-98C1-95246A874B66}" type="doc">
      <dgm:prSet loTypeId="urn:microsoft.com/office/officeart/2005/8/layout/matrix1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A7816C1-E394-F24A-97A3-980D08441982}">
      <dgm:prSet phldrT="[Text]"/>
      <dgm:spPr>
        <a:solidFill>
          <a:srgbClr val="91B43E"/>
        </a:solidFill>
      </dgm:spPr>
      <dgm:t>
        <a:bodyPr/>
        <a:lstStyle/>
        <a:p>
          <a:endParaRPr lang="en-US" dirty="0"/>
        </a:p>
      </dgm:t>
    </dgm:pt>
    <dgm:pt modelId="{097EFB8C-C798-8242-8CDD-99B770FA0C69}" type="parTrans" cxnId="{7BDF9637-43A0-0F40-9699-D70B8D202654}">
      <dgm:prSet/>
      <dgm:spPr/>
      <dgm:t>
        <a:bodyPr/>
        <a:lstStyle/>
        <a:p>
          <a:endParaRPr lang="en-US"/>
        </a:p>
      </dgm:t>
    </dgm:pt>
    <dgm:pt modelId="{519D7BB4-CB01-E146-B29B-C03FBB54EB58}" type="sibTrans" cxnId="{7BDF9637-43A0-0F40-9699-D70B8D202654}">
      <dgm:prSet/>
      <dgm:spPr/>
      <dgm:t>
        <a:bodyPr/>
        <a:lstStyle/>
        <a:p>
          <a:endParaRPr lang="en-US"/>
        </a:p>
      </dgm:t>
    </dgm:pt>
    <dgm:pt modelId="{9E3CE979-5253-9842-930B-006A95495692}">
      <dgm:prSet phldrT="[Text]"/>
      <dgm:spPr/>
      <dgm:t>
        <a:bodyPr/>
        <a:lstStyle/>
        <a:p>
          <a:endParaRPr lang="en-US" dirty="0"/>
        </a:p>
      </dgm:t>
    </dgm:pt>
    <dgm:pt modelId="{77630C4E-4F42-6441-8E14-DDC75BAC97B7}" type="parTrans" cxnId="{EFC30D63-70B4-C747-9CDF-275600731605}">
      <dgm:prSet/>
      <dgm:spPr/>
      <dgm:t>
        <a:bodyPr/>
        <a:lstStyle/>
        <a:p>
          <a:endParaRPr lang="en-US"/>
        </a:p>
      </dgm:t>
    </dgm:pt>
    <dgm:pt modelId="{BF1EB4EC-6A7E-F949-BD2E-7822A8F4C109}" type="sibTrans" cxnId="{EFC30D63-70B4-C747-9CDF-275600731605}">
      <dgm:prSet/>
      <dgm:spPr/>
      <dgm:t>
        <a:bodyPr/>
        <a:lstStyle/>
        <a:p>
          <a:endParaRPr lang="en-US"/>
        </a:p>
      </dgm:t>
    </dgm:pt>
    <dgm:pt modelId="{16F3351B-ECF4-1A41-BCEB-2BB80F9398C7}">
      <dgm:prSet phldrT="[Text]"/>
      <dgm:spPr/>
      <dgm:t>
        <a:bodyPr/>
        <a:lstStyle/>
        <a:p>
          <a:endParaRPr lang="en-US" dirty="0"/>
        </a:p>
      </dgm:t>
    </dgm:pt>
    <dgm:pt modelId="{6E764EDC-961E-5945-BCA9-E5BD780EE62E}" type="parTrans" cxnId="{46C994DD-63E1-D246-80B5-488EA225F0E7}">
      <dgm:prSet/>
      <dgm:spPr/>
      <dgm:t>
        <a:bodyPr/>
        <a:lstStyle/>
        <a:p>
          <a:endParaRPr lang="en-US"/>
        </a:p>
      </dgm:t>
    </dgm:pt>
    <dgm:pt modelId="{92FFC40E-6E29-1F4D-8F2E-37DA464A6BD4}" type="sibTrans" cxnId="{46C994DD-63E1-D246-80B5-488EA225F0E7}">
      <dgm:prSet/>
      <dgm:spPr/>
      <dgm:t>
        <a:bodyPr/>
        <a:lstStyle/>
        <a:p>
          <a:endParaRPr lang="en-US"/>
        </a:p>
      </dgm:t>
    </dgm:pt>
    <dgm:pt modelId="{B45E5567-F223-FB42-ABC9-25DF1CAE6B10}">
      <dgm:prSet phldrT="[Text]"/>
      <dgm:spPr/>
      <dgm:t>
        <a:bodyPr/>
        <a:lstStyle/>
        <a:p>
          <a:endParaRPr lang="en-US" dirty="0"/>
        </a:p>
      </dgm:t>
    </dgm:pt>
    <dgm:pt modelId="{B3AB681C-9232-394D-AC99-95BB8098439B}" type="parTrans" cxnId="{EF4CBAF8-1120-6D4E-9609-696128C4C986}">
      <dgm:prSet/>
      <dgm:spPr/>
      <dgm:t>
        <a:bodyPr/>
        <a:lstStyle/>
        <a:p>
          <a:endParaRPr lang="en-US"/>
        </a:p>
      </dgm:t>
    </dgm:pt>
    <dgm:pt modelId="{4E3DDB3F-3452-3944-8CA1-56A2A1AB449A}" type="sibTrans" cxnId="{EF4CBAF8-1120-6D4E-9609-696128C4C986}">
      <dgm:prSet/>
      <dgm:spPr/>
      <dgm:t>
        <a:bodyPr/>
        <a:lstStyle/>
        <a:p>
          <a:endParaRPr lang="en-US"/>
        </a:p>
      </dgm:t>
    </dgm:pt>
    <dgm:pt modelId="{8965A09D-92F8-D940-B1F4-8AE9B91DCE91}">
      <dgm:prSet phldrT="[Text]"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C036E4E3-9FA3-0E45-BC62-E69C22836826}" type="parTrans" cxnId="{DD1CC563-2FD5-4249-9769-E4F85AB6A307}">
      <dgm:prSet/>
      <dgm:spPr/>
      <dgm:t>
        <a:bodyPr/>
        <a:lstStyle/>
        <a:p>
          <a:endParaRPr lang="en-US"/>
        </a:p>
      </dgm:t>
    </dgm:pt>
    <dgm:pt modelId="{5FFB18C7-9A8D-A049-BA5C-4FE957788735}" type="sibTrans" cxnId="{DD1CC563-2FD5-4249-9769-E4F85AB6A307}">
      <dgm:prSet/>
      <dgm:spPr/>
      <dgm:t>
        <a:bodyPr/>
        <a:lstStyle/>
        <a:p>
          <a:endParaRPr lang="en-US"/>
        </a:p>
      </dgm:t>
    </dgm:pt>
    <dgm:pt modelId="{711246A9-ACAA-CD44-B02D-BEC3AE9D327C}" type="pres">
      <dgm:prSet presAssocID="{DF9FBCE3-09AD-8948-98C1-95246A874B6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5633E4-A197-3E44-8B4A-6D37E8933F33}" type="pres">
      <dgm:prSet presAssocID="{DF9FBCE3-09AD-8948-98C1-95246A874B66}" presName="matrix" presStyleCnt="0"/>
      <dgm:spPr/>
      <dgm:t>
        <a:bodyPr/>
        <a:lstStyle/>
        <a:p>
          <a:endParaRPr lang="en-US"/>
        </a:p>
      </dgm:t>
    </dgm:pt>
    <dgm:pt modelId="{575EDDCD-15CC-3547-A6F9-2B64BC37CCFF}" type="pres">
      <dgm:prSet presAssocID="{DF9FBCE3-09AD-8948-98C1-95246A874B66}" presName="tile1" presStyleLbl="node1" presStyleIdx="0" presStyleCnt="4" custLinFactNeighborX="-6" custLinFactNeighborY="-11713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75850D5-A78A-154C-B1F1-C36A83055A5E}" type="pres">
      <dgm:prSet presAssocID="{DF9FBCE3-09AD-8948-98C1-95246A874B6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EA05B-FD61-A04D-8C2D-B048E9AF99CC}" type="pres">
      <dgm:prSet presAssocID="{DF9FBCE3-09AD-8948-98C1-95246A874B66}" presName="tile2" presStyleLbl="node1" presStyleIdx="1" presStyleCnt="4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C1DD199-7E01-714B-B22E-A2BB50E5B4EB}" type="pres">
      <dgm:prSet presAssocID="{DF9FBCE3-09AD-8948-98C1-95246A874B6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11A63-5E1F-4B46-97C0-22E936FFDA1D}" type="pres">
      <dgm:prSet presAssocID="{DF9FBCE3-09AD-8948-98C1-95246A874B66}" presName="tile3" presStyleLbl="node1" presStyleIdx="2" presStyleCnt="4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E30DFE2-A45E-F04B-9A69-CAB9BC2EE2A4}" type="pres">
      <dgm:prSet presAssocID="{DF9FBCE3-09AD-8948-98C1-95246A874B6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0BADE-B43A-9848-A88E-B021C1914BEB}" type="pres">
      <dgm:prSet presAssocID="{DF9FBCE3-09AD-8948-98C1-95246A874B66}" presName="tile4" presStyleLbl="node1" presStyleIdx="3" presStyleCnt="4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C825D36-C1A0-8445-A131-4544F4A62473}" type="pres">
      <dgm:prSet presAssocID="{DF9FBCE3-09AD-8948-98C1-95246A874B6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A646C-D6B3-C14F-830F-91747021832A}" type="pres">
      <dgm:prSet presAssocID="{DF9FBCE3-09AD-8948-98C1-95246A874B66}" presName="centerTile" presStyleLbl="fgShp" presStyleIdx="0" presStyleCnt="1" custScaleX="105300" custScaleY="107034">
        <dgm:presLayoutVars>
          <dgm:chMax val="0"/>
          <dgm:chPref val="0"/>
        </dgm:presLayoutVars>
      </dgm:prSet>
      <dgm:spPr>
        <a:prstGeom prst="diamond">
          <a:avLst/>
        </a:prstGeom>
      </dgm:spPr>
      <dgm:t>
        <a:bodyPr/>
        <a:lstStyle/>
        <a:p>
          <a:endParaRPr lang="en-US"/>
        </a:p>
      </dgm:t>
    </dgm:pt>
  </dgm:ptLst>
  <dgm:cxnLst>
    <dgm:cxn modelId="{77A20041-0BED-4408-B24A-C5F8BD844ACA}" type="presOf" srcId="{8965A09D-92F8-D940-B1F4-8AE9B91DCE91}" destId="{3670BADE-B43A-9848-A88E-B021C1914BEB}" srcOrd="0" destOrd="0" presId="urn:microsoft.com/office/officeart/2005/8/layout/matrix1"/>
    <dgm:cxn modelId="{211CACEC-79B3-4E13-B27D-6878D4A21DA4}" type="presOf" srcId="{9E3CE979-5253-9842-930B-006A95495692}" destId="{575EDDCD-15CC-3547-A6F9-2B64BC37CCFF}" srcOrd="0" destOrd="0" presId="urn:microsoft.com/office/officeart/2005/8/layout/matrix1"/>
    <dgm:cxn modelId="{77650A46-3EEB-4A97-A40D-15F220A1FDF0}" type="presOf" srcId="{B45E5567-F223-FB42-ABC9-25DF1CAE6B10}" destId="{7E30DFE2-A45E-F04B-9A69-CAB9BC2EE2A4}" srcOrd="1" destOrd="0" presId="urn:microsoft.com/office/officeart/2005/8/layout/matrix1"/>
    <dgm:cxn modelId="{EFC30D63-70B4-C747-9CDF-275600731605}" srcId="{5A7816C1-E394-F24A-97A3-980D08441982}" destId="{9E3CE979-5253-9842-930B-006A95495692}" srcOrd="0" destOrd="0" parTransId="{77630C4E-4F42-6441-8E14-DDC75BAC97B7}" sibTransId="{BF1EB4EC-6A7E-F949-BD2E-7822A8F4C109}"/>
    <dgm:cxn modelId="{46C994DD-63E1-D246-80B5-488EA225F0E7}" srcId="{5A7816C1-E394-F24A-97A3-980D08441982}" destId="{16F3351B-ECF4-1A41-BCEB-2BB80F9398C7}" srcOrd="1" destOrd="0" parTransId="{6E764EDC-961E-5945-BCA9-E5BD780EE62E}" sibTransId="{92FFC40E-6E29-1F4D-8F2E-37DA464A6BD4}"/>
    <dgm:cxn modelId="{DD1CC563-2FD5-4249-9769-E4F85AB6A307}" srcId="{5A7816C1-E394-F24A-97A3-980D08441982}" destId="{8965A09D-92F8-D940-B1F4-8AE9B91DCE91}" srcOrd="3" destOrd="0" parTransId="{C036E4E3-9FA3-0E45-BC62-E69C22836826}" sibTransId="{5FFB18C7-9A8D-A049-BA5C-4FE957788735}"/>
    <dgm:cxn modelId="{8D9112E9-F981-4973-9B69-638D84ED9D7F}" type="presOf" srcId="{9E3CE979-5253-9842-930B-006A95495692}" destId="{075850D5-A78A-154C-B1F1-C36A83055A5E}" srcOrd="1" destOrd="0" presId="urn:microsoft.com/office/officeart/2005/8/layout/matrix1"/>
    <dgm:cxn modelId="{3F1B3D09-9FDF-4966-91D3-DEDCF8955DAC}" type="presOf" srcId="{5A7816C1-E394-F24A-97A3-980D08441982}" destId="{D88A646C-D6B3-C14F-830F-91747021832A}" srcOrd="0" destOrd="0" presId="urn:microsoft.com/office/officeart/2005/8/layout/matrix1"/>
    <dgm:cxn modelId="{7BDF9637-43A0-0F40-9699-D70B8D202654}" srcId="{DF9FBCE3-09AD-8948-98C1-95246A874B66}" destId="{5A7816C1-E394-F24A-97A3-980D08441982}" srcOrd="0" destOrd="0" parTransId="{097EFB8C-C798-8242-8CDD-99B770FA0C69}" sibTransId="{519D7BB4-CB01-E146-B29B-C03FBB54EB58}"/>
    <dgm:cxn modelId="{94DC3327-E43E-443F-87D0-55B2880D5364}" type="presOf" srcId="{B45E5567-F223-FB42-ABC9-25DF1CAE6B10}" destId="{CEE11A63-5E1F-4B46-97C0-22E936FFDA1D}" srcOrd="0" destOrd="0" presId="urn:microsoft.com/office/officeart/2005/8/layout/matrix1"/>
    <dgm:cxn modelId="{270FE047-BBCA-43D0-B4FC-E13FEC5FD645}" type="presOf" srcId="{DF9FBCE3-09AD-8948-98C1-95246A874B66}" destId="{711246A9-ACAA-CD44-B02D-BEC3AE9D327C}" srcOrd="0" destOrd="0" presId="urn:microsoft.com/office/officeart/2005/8/layout/matrix1"/>
    <dgm:cxn modelId="{4CA17569-AA2E-4269-98AD-36565E52163B}" type="presOf" srcId="{16F3351B-ECF4-1A41-BCEB-2BB80F9398C7}" destId="{9C1DD199-7E01-714B-B22E-A2BB50E5B4EB}" srcOrd="1" destOrd="0" presId="urn:microsoft.com/office/officeart/2005/8/layout/matrix1"/>
    <dgm:cxn modelId="{3EA0DF00-7F1D-471E-83B8-87F368889412}" type="presOf" srcId="{8965A09D-92F8-D940-B1F4-8AE9B91DCE91}" destId="{3C825D36-C1A0-8445-A131-4544F4A62473}" srcOrd="1" destOrd="0" presId="urn:microsoft.com/office/officeart/2005/8/layout/matrix1"/>
    <dgm:cxn modelId="{EF4CBAF8-1120-6D4E-9609-696128C4C986}" srcId="{5A7816C1-E394-F24A-97A3-980D08441982}" destId="{B45E5567-F223-FB42-ABC9-25DF1CAE6B10}" srcOrd="2" destOrd="0" parTransId="{B3AB681C-9232-394D-AC99-95BB8098439B}" sibTransId="{4E3DDB3F-3452-3944-8CA1-56A2A1AB449A}"/>
    <dgm:cxn modelId="{D5A96B86-1B42-435B-8969-12176975821B}" type="presOf" srcId="{16F3351B-ECF4-1A41-BCEB-2BB80F9398C7}" destId="{D8DEA05B-FD61-A04D-8C2D-B048E9AF99CC}" srcOrd="0" destOrd="0" presId="urn:microsoft.com/office/officeart/2005/8/layout/matrix1"/>
    <dgm:cxn modelId="{1912B9F1-D57A-4CDF-9626-33D273EFB150}" type="presParOf" srcId="{711246A9-ACAA-CD44-B02D-BEC3AE9D327C}" destId="{0E5633E4-A197-3E44-8B4A-6D37E8933F33}" srcOrd="0" destOrd="0" presId="urn:microsoft.com/office/officeart/2005/8/layout/matrix1"/>
    <dgm:cxn modelId="{D04B7E3D-13C2-4F3D-8968-2C3041FFA7A8}" type="presParOf" srcId="{0E5633E4-A197-3E44-8B4A-6D37E8933F33}" destId="{575EDDCD-15CC-3547-A6F9-2B64BC37CCFF}" srcOrd="0" destOrd="0" presId="urn:microsoft.com/office/officeart/2005/8/layout/matrix1"/>
    <dgm:cxn modelId="{94BF2ADC-6CB4-49A0-BD17-32076CCACB60}" type="presParOf" srcId="{0E5633E4-A197-3E44-8B4A-6D37E8933F33}" destId="{075850D5-A78A-154C-B1F1-C36A83055A5E}" srcOrd="1" destOrd="0" presId="urn:microsoft.com/office/officeart/2005/8/layout/matrix1"/>
    <dgm:cxn modelId="{C21BDA37-894B-4556-82A5-61F5123DA933}" type="presParOf" srcId="{0E5633E4-A197-3E44-8B4A-6D37E8933F33}" destId="{D8DEA05B-FD61-A04D-8C2D-B048E9AF99CC}" srcOrd="2" destOrd="0" presId="urn:microsoft.com/office/officeart/2005/8/layout/matrix1"/>
    <dgm:cxn modelId="{68B5CAAB-0839-427E-AC68-DDB15FB41BE1}" type="presParOf" srcId="{0E5633E4-A197-3E44-8B4A-6D37E8933F33}" destId="{9C1DD199-7E01-714B-B22E-A2BB50E5B4EB}" srcOrd="3" destOrd="0" presId="urn:microsoft.com/office/officeart/2005/8/layout/matrix1"/>
    <dgm:cxn modelId="{CEC58643-5D1D-408F-A0B1-E928B1D63A02}" type="presParOf" srcId="{0E5633E4-A197-3E44-8B4A-6D37E8933F33}" destId="{CEE11A63-5E1F-4B46-97C0-22E936FFDA1D}" srcOrd="4" destOrd="0" presId="urn:microsoft.com/office/officeart/2005/8/layout/matrix1"/>
    <dgm:cxn modelId="{1A7D3707-72EB-439D-A29A-A0FD8CB188A1}" type="presParOf" srcId="{0E5633E4-A197-3E44-8B4A-6D37E8933F33}" destId="{7E30DFE2-A45E-F04B-9A69-CAB9BC2EE2A4}" srcOrd="5" destOrd="0" presId="urn:microsoft.com/office/officeart/2005/8/layout/matrix1"/>
    <dgm:cxn modelId="{10A85459-A05A-4D08-A106-4B3E5EA45BE0}" type="presParOf" srcId="{0E5633E4-A197-3E44-8B4A-6D37E8933F33}" destId="{3670BADE-B43A-9848-A88E-B021C1914BEB}" srcOrd="6" destOrd="0" presId="urn:microsoft.com/office/officeart/2005/8/layout/matrix1"/>
    <dgm:cxn modelId="{ABFB3021-9CF1-4D76-BF3F-AC3C77B746C1}" type="presParOf" srcId="{0E5633E4-A197-3E44-8B4A-6D37E8933F33}" destId="{3C825D36-C1A0-8445-A131-4544F4A62473}" srcOrd="7" destOrd="0" presId="urn:microsoft.com/office/officeart/2005/8/layout/matrix1"/>
    <dgm:cxn modelId="{5E849C30-E5AA-41EB-ABF2-AAB65FB30E3D}" type="presParOf" srcId="{711246A9-ACAA-CD44-B02D-BEC3AE9D327C}" destId="{D88A646C-D6B3-C14F-830F-91747021832A}" srcOrd="1" destOrd="0" presId="urn:microsoft.com/office/officeart/2005/8/layout/matrix1"/>
  </dgm:cxnLst>
  <dgm:bg/>
  <dgm:whole>
    <a:ln w="57150" cmpd="sng"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0.21785</cdr:x>
      <cdr:y>0.8665</cdr:y>
    </cdr:from>
    <cdr:to>
      <cdr:x>0.47802</cdr:x>
      <cdr:y>0.93658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84171" y="3339811"/>
          <a:ext cx="1055913" cy="27014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>
              <a:solidFill>
                <a:schemeClr val="accent1">
                  <a:lumMod val="75000"/>
                </a:schemeClr>
              </a:solidFill>
            </a:rPr>
            <a:t>ORR = 61%</a:t>
          </a:r>
          <a:endParaRPr lang="en-US" sz="1100" dirty="0">
            <a:solidFill>
              <a:schemeClr val="accent1">
                <a:lumMod val="75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0.21428</cdr:x>
      <cdr:y>0.86639</cdr:y>
    </cdr:from>
    <cdr:to>
      <cdr:x>0.47445</cdr:x>
      <cdr:y>0.93647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9657" y="3320518"/>
          <a:ext cx="1055913" cy="268615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 smtClean="0">
              <a:solidFill>
                <a:schemeClr val="accent1">
                  <a:lumMod val="75000"/>
                </a:schemeClr>
              </a:solidFill>
            </a:rPr>
            <a:t>ORR = 60%</a:t>
          </a:r>
          <a:endParaRPr lang="en-US" sz="1100" dirty="0">
            <a:solidFill>
              <a:schemeClr val="accent1">
                <a:lumMod val="75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F2342-5270-9B40-8E7D-CBD98BB7E87F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53940-6E9A-5346-93BB-F264B7D9C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64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F9045-B7E0-4A45-94F9-FFE1488E1C29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02D1B-ECAF-6D46-A2AF-F38EC976F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1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(Nav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41401" y="209551"/>
            <a:ext cx="8685112" cy="6377433"/>
          </a:xfrm>
          <a:prstGeom prst="rect">
            <a:avLst/>
          </a:prstGeom>
          <a:solidFill>
            <a:srgbClr val="1E40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0257" y="2604030"/>
            <a:ext cx="5923488" cy="122859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8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257" y="3886201"/>
            <a:ext cx="5923488" cy="438539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780258" y="2103605"/>
            <a:ext cx="2033777" cy="441811"/>
          </a:xfrm>
        </p:spPr>
        <p:txBody>
          <a:bodyPr>
            <a:normAutofit/>
          </a:bodyPr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189" indent="0">
              <a:buFont typeface="Arial"/>
              <a:buNone/>
              <a:defRPr/>
            </a:lvl2pPr>
            <a:lvl3pPr marL="914377" indent="0">
              <a:buNone/>
              <a:defRPr/>
            </a:lvl3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1542939" y="6595356"/>
            <a:ext cx="7065224" cy="203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800">
              <a:latin typeface="Arial"/>
              <a:cs typeface="Arial"/>
            </a:endParaRPr>
          </a:p>
        </p:txBody>
      </p:sp>
      <p:pic>
        <p:nvPicPr>
          <p:cNvPr id="20" name="Picture 19" descr="Box_Blue&amp;White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319" y="0"/>
            <a:ext cx="1697164" cy="1227452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11"/>
          </p:nvPr>
        </p:nvSpPr>
        <p:spPr>
          <a:xfrm>
            <a:off x="241300" y="6586984"/>
            <a:ext cx="2133600" cy="271016"/>
          </a:xfrm>
        </p:spPr>
        <p:txBody>
          <a:bodyPr/>
          <a:lstStyle>
            <a:lvl1pPr>
              <a:defRPr sz="900"/>
            </a:lvl1pPr>
          </a:lstStyle>
          <a:p>
            <a:fld id="{CA48F767-F060-D947-BA05-EE33CF212189}" type="datetime1">
              <a:rPr lang="en-US" smtClean="0"/>
              <a:t>2/2/2016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426355" y="6586984"/>
            <a:ext cx="6500158" cy="271016"/>
          </a:xfrm>
        </p:spPr>
        <p:txBody>
          <a:bodyPr/>
          <a:lstStyle>
            <a:lvl1pPr algn="r">
              <a:defRPr sz="900"/>
            </a:lvl1pPr>
          </a:lstStyle>
          <a:p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515299"/>
            <a:ext cx="9154325" cy="710329"/>
            <a:chOff x="0" y="5267513"/>
            <a:chExt cx="9154325" cy="710329"/>
          </a:xfrm>
        </p:grpSpPr>
        <p:sp>
          <p:nvSpPr>
            <p:cNvPr id="17" name="Freeform 16"/>
            <p:cNvSpPr/>
            <p:nvPr userDrawn="1"/>
          </p:nvSpPr>
          <p:spPr>
            <a:xfrm>
              <a:off x="0" y="5267513"/>
              <a:ext cx="6875200" cy="710329"/>
            </a:xfrm>
            <a:custGeom>
              <a:avLst/>
              <a:gdLst>
                <a:gd name="connsiteX0" fmla="*/ 0 w 6906955"/>
                <a:gd name="connsiteY0" fmla="*/ 0 h 616772"/>
                <a:gd name="connsiteX1" fmla="*/ 6906955 w 6906955"/>
                <a:gd name="connsiteY1" fmla="*/ 0 h 616772"/>
                <a:gd name="connsiteX2" fmla="*/ 6889392 w 6906955"/>
                <a:gd name="connsiteY2" fmla="*/ 32356 h 616772"/>
                <a:gd name="connsiteX3" fmla="*/ 6831884 w 6906955"/>
                <a:gd name="connsiteY3" fmla="*/ 317206 h 616772"/>
                <a:gd name="connsiteX4" fmla="*/ 6889392 w 6906955"/>
                <a:gd name="connsiteY4" fmla="*/ 602056 h 616772"/>
                <a:gd name="connsiteX5" fmla="*/ 6897380 w 6906955"/>
                <a:gd name="connsiteY5" fmla="*/ 616772 h 616772"/>
                <a:gd name="connsiteX6" fmla="*/ 0 w 6906955"/>
                <a:gd name="connsiteY6" fmla="*/ 616772 h 616772"/>
                <a:gd name="connsiteX7" fmla="*/ 0 w 6906955"/>
                <a:gd name="connsiteY7" fmla="*/ 0 h 61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906955" h="616772">
                  <a:moveTo>
                    <a:pt x="0" y="0"/>
                  </a:moveTo>
                  <a:lnTo>
                    <a:pt x="6906955" y="0"/>
                  </a:lnTo>
                  <a:lnTo>
                    <a:pt x="6889392" y="32356"/>
                  </a:lnTo>
                  <a:cubicBezTo>
                    <a:pt x="6852362" y="119908"/>
                    <a:pt x="6831884" y="216166"/>
                    <a:pt x="6831884" y="317206"/>
                  </a:cubicBezTo>
                  <a:cubicBezTo>
                    <a:pt x="6831884" y="418247"/>
                    <a:pt x="6852362" y="514504"/>
                    <a:pt x="6889392" y="602056"/>
                  </a:cubicBezTo>
                  <a:lnTo>
                    <a:pt x="6897380" y="616772"/>
                  </a:lnTo>
                  <a:lnTo>
                    <a:pt x="0" y="6167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>
                <a:alpha val="89804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latin typeface="Arial"/>
                <a:cs typeface="Arial"/>
              </a:endParaRPr>
            </a:p>
          </p:txBody>
        </p:sp>
        <p:sp>
          <p:nvSpPr>
            <p:cNvPr id="18" name="Freeform 17"/>
            <p:cNvSpPr/>
            <p:nvPr userDrawn="1"/>
          </p:nvSpPr>
          <p:spPr>
            <a:xfrm>
              <a:off x="8354814" y="5267513"/>
              <a:ext cx="799511" cy="710329"/>
            </a:xfrm>
            <a:custGeom>
              <a:avLst/>
              <a:gdLst>
                <a:gd name="connsiteX0" fmla="*/ 0 w 939519"/>
                <a:gd name="connsiteY0" fmla="*/ 0 h 616772"/>
                <a:gd name="connsiteX1" fmla="*/ 939519 w 939519"/>
                <a:gd name="connsiteY1" fmla="*/ 0 h 616772"/>
                <a:gd name="connsiteX2" fmla="*/ 939519 w 939519"/>
                <a:gd name="connsiteY2" fmla="*/ 616772 h 616772"/>
                <a:gd name="connsiteX3" fmla="*/ 9575 w 939519"/>
                <a:gd name="connsiteY3" fmla="*/ 616772 h 616772"/>
                <a:gd name="connsiteX4" fmla="*/ 17562 w 939519"/>
                <a:gd name="connsiteY4" fmla="*/ 602056 h 616772"/>
                <a:gd name="connsiteX5" fmla="*/ 75070 w 939519"/>
                <a:gd name="connsiteY5" fmla="*/ 317206 h 616772"/>
                <a:gd name="connsiteX6" fmla="*/ 17562 w 939519"/>
                <a:gd name="connsiteY6" fmla="*/ 32356 h 616772"/>
                <a:gd name="connsiteX7" fmla="*/ 0 w 939519"/>
                <a:gd name="connsiteY7" fmla="*/ 0 h 61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39519" h="616772">
                  <a:moveTo>
                    <a:pt x="0" y="0"/>
                  </a:moveTo>
                  <a:lnTo>
                    <a:pt x="939519" y="0"/>
                  </a:lnTo>
                  <a:lnTo>
                    <a:pt x="939519" y="616772"/>
                  </a:lnTo>
                  <a:lnTo>
                    <a:pt x="9575" y="616772"/>
                  </a:lnTo>
                  <a:lnTo>
                    <a:pt x="17562" y="602056"/>
                  </a:lnTo>
                  <a:cubicBezTo>
                    <a:pt x="54593" y="514504"/>
                    <a:pt x="75070" y="418247"/>
                    <a:pt x="75070" y="317206"/>
                  </a:cubicBezTo>
                  <a:cubicBezTo>
                    <a:pt x="75070" y="216166"/>
                    <a:pt x="54593" y="119908"/>
                    <a:pt x="17562" y="323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latin typeface="Arial"/>
                <a:cs typeface="Arial"/>
              </a:endParaRPr>
            </a:p>
          </p:txBody>
        </p:sp>
      </p:grp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787" y="5644453"/>
            <a:ext cx="2891276" cy="45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09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2" y="6261100"/>
            <a:ext cx="9154327" cy="418585"/>
            <a:chOff x="2" y="6261100"/>
            <a:chExt cx="9154327" cy="418585"/>
          </a:xfrm>
        </p:grpSpPr>
        <p:sp>
          <p:nvSpPr>
            <p:cNvPr id="21" name="Freeform 20"/>
            <p:cNvSpPr/>
            <p:nvPr userDrawn="1"/>
          </p:nvSpPr>
          <p:spPr>
            <a:xfrm>
              <a:off x="2" y="6261100"/>
              <a:ext cx="7779468" cy="418585"/>
            </a:xfrm>
            <a:custGeom>
              <a:avLst/>
              <a:gdLst>
                <a:gd name="connsiteX0" fmla="*/ 0 w 7779468"/>
                <a:gd name="connsiteY0" fmla="*/ 0 h 371894"/>
                <a:gd name="connsiteX1" fmla="*/ 7777897 w 7779468"/>
                <a:gd name="connsiteY1" fmla="*/ 0 h 371894"/>
                <a:gd name="connsiteX2" fmla="*/ 7749676 w 7779468"/>
                <a:gd name="connsiteY2" fmla="*/ 87903 h 371894"/>
                <a:gd name="connsiteX3" fmla="*/ 7739639 w 7779468"/>
                <a:gd name="connsiteY3" fmla="*/ 184171 h 371894"/>
                <a:gd name="connsiteX4" fmla="*/ 7778462 w 7779468"/>
                <a:gd name="connsiteY4" fmla="*/ 370103 h 371894"/>
                <a:gd name="connsiteX5" fmla="*/ 7779468 w 7779468"/>
                <a:gd name="connsiteY5" fmla="*/ 371894 h 371894"/>
                <a:gd name="connsiteX6" fmla="*/ 0 w 7779468"/>
                <a:gd name="connsiteY6" fmla="*/ 371894 h 371894"/>
                <a:gd name="connsiteX7" fmla="*/ 0 w 7779468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79468" h="371894">
                  <a:moveTo>
                    <a:pt x="0" y="0"/>
                  </a:moveTo>
                  <a:lnTo>
                    <a:pt x="7777897" y="0"/>
                  </a:lnTo>
                  <a:lnTo>
                    <a:pt x="7749676" y="87903"/>
                  </a:lnTo>
                  <a:cubicBezTo>
                    <a:pt x="7743095" y="118999"/>
                    <a:pt x="7739639" y="151195"/>
                    <a:pt x="7739639" y="184171"/>
                  </a:cubicBezTo>
                  <a:cubicBezTo>
                    <a:pt x="7739639" y="250124"/>
                    <a:pt x="7753463" y="312955"/>
                    <a:pt x="7778462" y="370103"/>
                  </a:cubicBezTo>
                  <a:lnTo>
                    <a:pt x="7779468" y="371894"/>
                  </a:lnTo>
                  <a:lnTo>
                    <a:pt x="0" y="371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Freeform 21"/>
            <p:cNvSpPr/>
            <p:nvPr userDrawn="1"/>
          </p:nvSpPr>
          <p:spPr>
            <a:xfrm>
              <a:off x="8698202" y="6261100"/>
              <a:ext cx="456127" cy="418585"/>
            </a:xfrm>
            <a:custGeom>
              <a:avLst/>
              <a:gdLst>
                <a:gd name="connsiteX0" fmla="*/ 1570 w 456127"/>
                <a:gd name="connsiteY0" fmla="*/ 0 h 371894"/>
                <a:gd name="connsiteX1" fmla="*/ 456127 w 456127"/>
                <a:gd name="connsiteY1" fmla="*/ 0 h 371894"/>
                <a:gd name="connsiteX2" fmla="*/ 456127 w 456127"/>
                <a:gd name="connsiteY2" fmla="*/ 371894 h 371894"/>
                <a:gd name="connsiteX3" fmla="*/ 0 w 456127"/>
                <a:gd name="connsiteY3" fmla="*/ 371894 h 371894"/>
                <a:gd name="connsiteX4" fmla="*/ 1005 w 456127"/>
                <a:gd name="connsiteY4" fmla="*/ 370103 h 371894"/>
                <a:gd name="connsiteX5" fmla="*/ 39828 w 456127"/>
                <a:gd name="connsiteY5" fmla="*/ 184171 h 371894"/>
                <a:gd name="connsiteX6" fmla="*/ 29791 w 456127"/>
                <a:gd name="connsiteY6" fmla="*/ 87903 h 371894"/>
                <a:gd name="connsiteX7" fmla="*/ 1570 w 456127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127" h="371894">
                  <a:moveTo>
                    <a:pt x="1570" y="0"/>
                  </a:moveTo>
                  <a:lnTo>
                    <a:pt x="456127" y="0"/>
                  </a:lnTo>
                  <a:lnTo>
                    <a:pt x="456127" y="371894"/>
                  </a:lnTo>
                  <a:lnTo>
                    <a:pt x="0" y="371894"/>
                  </a:lnTo>
                  <a:lnTo>
                    <a:pt x="1005" y="370103"/>
                  </a:lnTo>
                  <a:cubicBezTo>
                    <a:pt x="26004" y="312955"/>
                    <a:pt x="39828" y="250124"/>
                    <a:pt x="39828" y="184171"/>
                  </a:cubicBezTo>
                  <a:cubicBezTo>
                    <a:pt x="39828" y="151195"/>
                    <a:pt x="36372" y="118999"/>
                    <a:pt x="29791" y="87903"/>
                  </a:cubicBezTo>
                  <a:lnTo>
                    <a:pt x="157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8" name="Picture 17" descr="rti_hs_logo_logo_full_color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44" y="0"/>
            <a:ext cx="1061058" cy="767397"/>
          </a:xfrm>
          <a:prstGeom prst="rect">
            <a:avLst/>
          </a:prstGeom>
        </p:spPr>
      </p:pic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234950" y="133350"/>
            <a:ext cx="7428910" cy="921727"/>
          </a:xfrm>
        </p:spPr>
        <p:txBody>
          <a:bodyPr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8"/>
          <p:cNvSpPr>
            <a:spLocks noGrp="1"/>
          </p:cNvSpPr>
          <p:nvPr>
            <p:ph sz="quarter" idx="13"/>
          </p:nvPr>
        </p:nvSpPr>
        <p:spPr>
          <a:xfrm>
            <a:off x="227013" y="5934075"/>
            <a:ext cx="8672514" cy="314325"/>
          </a:xfrm>
        </p:spPr>
        <p:txBody>
          <a:bodyPr anchor="b" anchorCtr="0">
            <a:noAutofit/>
          </a:bodyPr>
          <a:lstStyle>
            <a:lvl1pPr marL="0" indent="0">
              <a:spcBef>
                <a:spcPts val="264"/>
              </a:spcBef>
              <a:buFontTx/>
              <a:buNone/>
              <a:defRPr sz="1050"/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032" y="6333067"/>
            <a:ext cx="1792224" cy="28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9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" y="6261100"/>
            <a:ext cx="9154327" cy="418585"/>
            <a:chOff x="2" y="6261100"/>
            <a:chExt cx="9154327" cy="418585"/>
          </a:xfrm>
        </p:grpSpPr>
        <p:sp>
          <p:nvSpPr>
            <p:cNvPr id="17" name="Freeform 16"/>
            <p:cNvSpPr/>
            <p:nvPr userDrawn="1"/>
          </p:nvSpPr>
          <p:spPr>
            <a:xfrm>
              <a:off x="2" y="6261100"/>
              <a:ext cx="7779468" cy="418585"/>
            </a:xfrm>
            <a:custGeom>
              <a:avLst/>
              <a:gdLst>
                <a:gd name="connsiteX0" fmla="*/ 0 w 7779468"/>
                <a:gd name="connsiteY0" fmla="*/ 0 h 371894"/>
                <a:gd name="connsiteX1" fmla="*/ 7777897 w 7779468"/>
                <a:gd name="connsiteY1" fmla="*/ 0 h 371894"/>
                <a:gd name="connsiteX2" fmla="*/ 7749676 w 7779468"/>
                <a:gd name="connsiteY2" fmla="*/ 87903 h 371894"/>
                <a:gd name="connsiteX3" fmla="*/ 7739639 w 7779468"/>
                <a:gd name="connsiteY3" fmla="*/ 184171 h 371894"/>
                <a:gd name="connsiteX4" fmla="*/ 7778462 w 7779468"/>
                <a:gd name="connsiteY4" fmla="*/ 370103 h 371894"/>
                <a:gd name="connsiteX5" fmla="*/ 7779468 w 7779468"/>
                <a:gd name="connsiteY5" fmla="*/ 371894 h 371894"/>
                <a:gd name="connsiteX6" fmla="*/ 0 w 7779468"/>
                <a:gd name="connsiteY6" fmla="*/ 371894 h 371894"/>
                <a:gd name="connsiteX7" fmla="*/ 0 w 7779468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79468" h="371894">
                  <a:moveTo>
                    <a:pt x="0" y="0"/>
                  </a:moveTo>
                  <a:lnTo>
                    <a:pt x="7777897" y="0"/>
                  </a:lnTo>
                  <a:lnTo>
                    <a:pt x="7749676" y="87903"/>
                  </a:lnTo>
                  <a:cubicBezTo>
                    <a:pt x="7743095" y="118999"/>
                    <a:pt x="7739639" y="151195"/>
                    <a:pt x="7739639" y="184171"/>
                  </a:cubicBezTo>
                  <a:cubicBezTo>
                    <a:pt x="7739639" y="250124"/>
                    <a:pt x="7753463" y="312955"/>
                    <a:pt x="7778462" y="370103"/>
                  </a:cubicBezTo>
                  <a:lnTo>
                    <a:pt x="7779468" y="371894"/>
                  </a:lnTo>
                  <a:lnTo>
                    <a:pt x="0" y="371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Freeform 20"/>
            <p:cNvSpPr/>
            <p:nvPr userDrawn="1"/>
          </p:nvSpPr>
          <p:spPr>
            <a:xfrm>
              <a:off x="8698202" y="6261100"/>
              <a:ext cx="456127" cy="418585"/>
            </a:xfrm>
            <a:custGeom>
              <a:avLst/>
              <a:gdLst>
                <a:gd name="connsiteX0" fmla="*/ 1570 w 456127"/>
                <a:gd name="connsiteY0" fmla="*/ 0 h 371894"/>
                <a:gd name="connsiteX1" fmla="*/ 456127 w 456127"/>
                <a:gd name="connsiteY1" fmla="*/ 0 h 371894"/>
                <a:gd name="connsiteX2" fmla="*/ 456127 w 456127"/>
                <a:gd name="connsiteY2" fmla="*/ 371894 h 371894"/>
                <a:gd name="connsiteX3" fmla="*/ 0 w 456127"/>
                <a:gd name="connsiteY3" fmla="*/ 371894 h 371894"/>
                <a:gd name="connsiteX4" fmla="*/ 1005 w 456127"/>
                <a:gd name="connsiteY4" fmla="*/ 370103 h 371894"/>
                <a:gd name="connsiteX5" fmla="*/ 39828 w 456127"/>
                <a:gd name="connsiteY5" fmla="*/ 184171 h 371894"/>
                <a:gd name="connsiteX6" fmla="*/ 29791 w 456127"/>
                <a:gd name="connsiteY6" fmla="*/ 87903 h 371894"/>
                <a:gd name="connsiteX7" fmla="*/ 1570 w 456127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127" h="371894">
                  <a:moveTo>
                    <a:pt x="1570" y="0"/>
                  </a:moveTo>
                  <a:lnTo>
                    <a:pt x="456127" y="0"/>
                  </a:lnTo>
                  <a:lnTo>
                    <a:pt x="456127" y="371894"/>
                  </a:lnTo>
                  <a:lnTo>
                    <a:pt x="0" y="371894"/>
                  </a:lnTo>
                  <a:lnTo>
                    <a:pt x="1005" y="370103"/>
                  </a:lnTo>
                  <a:cubicBezTo>
                    <a:pt x="26004" y="312955"/>
                    <a:pt x="39828" y="250124"/>
                    <a:pt x="39828" y="184171"/>
                  </a:cubicBezTo>
                  <a:cubicBezTo>
                    <a:pt x="39828" y="151195"/>
                    <a:pt x="36372" y="118999"/>
                    <a:pt x="29791" y="87903"/>
                  </a:cubicBezTo>
                  <a:lnTo>
                    <a:pt x="157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2" name="Rectangle 11"/>
          <p:cNvSpPr/>
          <p:nvPr userDrawn="1"/>
        </p:nvSpPr>
        <p:spPr>
          <a:xfrm>
            <a:off x="0" y="199237"/>
            <a:ext cx="9144000" cy="11564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241300" y="1450975"/>
            <a:ext cx="8686800" cy="1143000"/>
          </a:xfrm>
        </p:spPr>
        <p:txBody>
          <a:bodyPr/>
          <a:lstStyle>
            <a:lvl1pPr algn="ctr">
              <a:defRPr>
                <a:solidFill>
                  <a:srgbClr val="459FB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8" name="Picture 17" descr="rti_hs_logo_logo_full_color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44" y="0"/>
            <a:ext cx="1061058" cy="767397"/>
          </a:xfrm>
          <a:prstGeom prst="rect">
            <a:avLst/>
          </a:prstGeom>
        </p:spPr>
      </p:pic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032" y="6333067"/>
            <a:ext cx="1792224" cy="28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56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 userDrawn="1"/>
        </p:nvGrpSpPr>
        <p:grpSpPr>
          <a:xfrm>
            <a:off x="2" y="6261100"/>
            <a:ext cx="9154327" cy="418585"/>
            <a:chOff x="2" y="6261100"/>
            <a:chExt cx="9154327" cy="418585"/>
          </a:xfrm>
        </p:grpSpPr>
        <p:sp>
          <p:nvSpPr>
            <p:cNvPr id="28" name="Freeform 27"/>
            <p:cNvSpPr/>
            <p:nvPr userDrawn="1"/>
          </p:nvSpPr>
          <p:spPr>
            <a:xfrm>
              <a:off x="2" y="6261100"/>
              <a:ext cx="7779468" cy="418585"/>
            </a:xfrm>
            <a:custGeom>
              <a:avLst/>
              <a:gdLst>
                <a:gd name="connsiteX0" fmla="*/ 0 w 7779468"/>
                <a:gd name="connsiteY0" fmla="*/ 0 h 371894"/>
                <a:gd name="connsiteX1" fmla="*/ 7777897 w 7779468"/>
                <a:gd name="connsiteY1" fmla="*/ 0 h 371894"/>
                <a:gd name="connsiteX2" fmla="*/ 7749676 w 7779468"/>
                <a:gd name="connsiteY2" fmla="*/ 87903 h 371894"/>
                <a:gd name="connsiteX3" fmla="*/ 7739639 w 7779468"/>
                <a:gd name="connsiteY3" fmla="*/ 184171 h 371894"/>
                <a:gd name="connsiteX4" fmla="*/ 7778462 w 7779468"/>
                <a:gd name="connsiteY4" fmla="*/ 370103 h 371894"/>
                <a:gd name="connsiteX5" fmla="*/ 7779468 w 7779468"/>
                <a:gd name="connsiteY5" fmla="*/ 371894 h 371894"/>
                <a:gd name="connsiteX6" fmla="*/ 0 w 7779468"/>
                <a:gd name="connsiteY6" fmla="*/ 371894 h 371894"/>
                <a:gd name="connsiteX7" fmla="*/ 0 w 7779468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79468" h="371894">
                  <a:moveTo>
                    <a:pt x="0" y="0"/>
                  </a:moveTo>
                  <a:lnTo>
                    <a:pt x="7777897" y="0"/>
                  </a:lnTo>
                  <a:lnTo>
                    <a:pt x="7749676" y="87903"/>
                  </a:lnTo>
                  <a:cubicBezTo>
                    <a:pt x="7743095" y="118999"/>
                    <a:pt x="7739639" y="151195"/>
                    <a:pt x="7739639" y="184171"/>
                  </a:cubicBezTo>
                  <a:cubicBezTo>
                    <a:pt x="7739639" y="250124"/>
                    <a:pt x="7753463" y="312955"/>
                    <a:pt x="7778462" y="370103"/>
                  </a:cubicBezTo>
                  <a:lnTo>
                    <a:pt x="7779468" y="371894"/>
                  </a:lnTo>
                  <a:lnTo>
                    <a:pt x="0" y="371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  <p:sp>
          <p:nvSpPr>
            <p:cNvPr id="29" name="Freeform 28"/>
            <p:cNvSpPr/>
            <p:nvPr userDrawn="1"/>
          </p:nvSpPr>
          <p:spPr>
            <a:xfrm>
              <a:off x="8698202" y="6261100"/>
              <a:ext cx="456127" cy="418585"/>
            </a:xfrm>
            <a:custGeom>
              <a:avLst/>
              <a:gdLst>
                <a:gd name="connsiteX0" fmla="*/ 1570 w 456127"/>
                <a:gd name="connsiteY0" fmla="*/ 0 h 371894"/>
                <a:gd name="connsiteX1" fmla="*/ 456127 w 456127"/>
                <a:gd name="connsiteY1" fmla="*/ 0 h 371894"/>
                <a:gd name="connsiteX2" fmla="*/ 456127 w 456127"/>
                <a:gd name="connsiteY2" fmla="*/ 371894 h 371894"/>
                <a:gd name="connsiteX3" fmla="*/ 0 w 456127"/>
                <a:gd name="connsiteY3" fmla="*/ 371894 h 371894"/>
                <a:gd name="connsiteX4" fmla="*/ 1005 w 456127"/>
                <a:gd name="connsiteY4" fmla="*/ 370103 h 371894"/>
                <a:gd name="connsiteX5" fmla="*/ 39828 w 456127"/>
                <a:gd name="connsiteY5" fmla="*/ 184171 h 371894"/>
                <a:gd name="connsiteX6" fmla="*/ 29791 w 456127"/>
                <a:gd name="connsiteY6" fmla="*/ 87903 h 371894"/>
                <a:gd name="connsiteX7" fmla="*/ 1570 w 456127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127" h="371894">
                  <a:moveTo>
                    <a:pt x="1570" y="0"/>
                  </a:moveTo>
                  <a:lnTo>
                    <a:pt x="456127" y="0"/>
                  </a:lnTo>
                  <a:lnTo>
                    <a:pt x="456127" y="371894"/>
                  </a:lnTo>
                  <a:lnTo>
                    <a:pt x="0" y="371894"/>
                  </a:lnTo>
                  <a:lnTo>
                    <a:pt x="1005" y="370103"/>
                  </a:lnTo>
                  <a:cubicBezTo>
                    <a:pt x="26004" y="312955"/>
                    <a:pt x="39828" y="250124"/>
                    <a:pt x="39828" y="184171"/>
                  </a:cubicBezTo>
                  <a:cubicBezTo>
                    <a:pt x="39828" y="151195"/>
                    <a:pt x="36372" y="118999"/>
                    <a:pt x="29791" y="87903"/>
                  </a:cubicBezTo>
                  <a:lnTo>
                    <a:pt x="157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89765" y="2087139"/>
            <a:ext cx="3950514" cy="1598791"/>
          </a:xfrm>
        </p:spPr>
        <p:txBody>
          <a:bodyPr>
            <a:normAutofit/>
          </a:bodyPr>
          <a:lstStyle>
            <a:lvl1pPr marL="225420" indent="-225420">
              <a:defRPr sz="2000"/>
            </a:lvl1pPr>
            <a:lvl2pPr marL="452427" indent="-161921">
              <a:defRPr sz="1900"/>
            </a:lvl2pPr>
            <a:lvl3pPr marL="688957" indent="-173034"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2"/>
          </p:nvPr>
        </p:nvSpPr>
        <p:spPr>
          <a:xfrm>
            <a:off x="304963" y="1337133"/>
            <a:ext cx="8515277" cy="540467"/>
          </a:xfrm>
          <a:prstGeom prst="roundRect">
            <a:avLst/>
          </a:prstGeom>
          <a:solidFill>
            <a:srgbClr val="91B43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 anchor="ctr">
            <a:noAutofit/>
          </a:bodyPr>
          <a:lstStyle>
            <a:lvl1pPr marL="0" indent="0" algn="ctr">
              <a:lnSpc>
                <a:spcPts val="196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effectLst>
                  <a:outerShdw blurRad="50800" dist="12700" dir="144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6" name="Picture 15" descr="rti_hs_logo_logo_full_color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44" y="0"/>
            <a:ext cx="1061058" cy="767397"/>
          </a:xfrm>
          <a:prstGeom prst="rect">
            <a:avLst/>
          </a:prstGeom>
        </p:spPr>
      </p:pic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223838" y="5940433"/>
            <a:ext cx="8686406" cy="307967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264"/>
              </a:spcBef>
              <a:buNone/>
              <a:defRPr sz="105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Content Placeholder 3"/>
          <p:cNvSpPr txBox="1">
            <a:spLocks/>
          </p:cNvSpPr>
          <p:nvPr userDrawn="1"/>
        </p:nvSpPr>
        <p:spPr bwMode="auto">
          <a:xfrm>
            <a:off x="4671412" y="2087139"/>
            <a:ext cx="3939351" cy="1609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2542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 Narrow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8975" indent="-1730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 Narrow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marR="0" lvl="0" indent="-2254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4CB6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4" name="Content Placeholder 3"/>
          <p:cNvSpPr>
            <a:spLocks noGrp="1"/>
          </p:cNvSpPr>
          <p:nvPr>
            <p:ph sz="half" idx="15"/>
          </p:nvPr>
        </p:nvSpPr>
        <p:spPr>
          <a:xfrm>
            <a:off x="4660249" y="2093241"/>
            <a:ext cx="3950514" cy="1586586"/>
          </a:xfrm>
        </p:spPr>
        <p:txBody>
          <a:bodyPr>
            <a:normAutofit/>
          </a:bodyPr>
          <a:lstStyle>
            <a:lvl1pPr marL="225420" indent="-225420">
              <a:defRPr sz="2000"/>
            </a:lvl1pPr>
            <a:lvl2pPr marL="452427" indent="-161921">
              <a:defRPr sz="1900"/>
            </a:lvl2pPr>
            <a:lvl3pPr marL="688957" indent="-173034"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 hasCustomPrompt="1"/>
          </p:nvPr>
        </p:nvSpPr>
        <p:spPr>
          <a:xfrm>
            <a:off x="234950" y="133350"/>
            <a:ext cx="7428910" cy="921727"/>
          </a:xfrm>
        </p:spPr>
        <p:txBody>
          <a:bodyPr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032" y="6333067"/>
            <a:ext cx="1792224" cy="28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17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 userDrawn="1"/>
        </p:nvGrpSpPr>
        <p:grpSpPr>
          <a:xfrm>
            <a:off x="2" y="6261100"/>
            <a:ext cx="9154327" cy="418585"/>
            <a:chOff x="2" y="6261100"/>
            <a:chExt cx="9154327" cy="418585"/>
          </a:xfrm>
        </p:grpSpPr>
        <p:sp>
          <p:nvSpPr>
            <p:cNvPr id="34" name="Freeform 33"/>
            <p:cNvSpPr/>
            <p:nvPr userDrawn="1"/>
          </p:nvSpPr>
          <p:spPr>
            <a:xfrm>
              <a:off x="2" y="6261100"/>
              <a:ext cx="7779468" cy="418585"/>
            </a:xfrm>
            <a:custGeom>
              <a:avLst/>
              <a:gdLst>
                <a:gd name="connsiteX0" fmla="*/ 0 w 7779468"/>
                <a:gd name="connsiteY0" fmla="*/ 0 h 371894"/>
                <a:gd name="connsiteX1" fmla="*/ 7777897 w 7779468"/>
                <a:gd name="connsiteY1" fmla="*/ 0 h 371894"/>
                <a:gd name="connsiteX2" fmla="*/ 7749676 w 7779468"/>
                <a:gd name="connsiteY2" fmla="*/ 87903 h 371894"/>
                <a:gd name="connsiteX3" fmla="*/ 7739639 w 7779468"/>
                <a:gd name="connsiteY3" fmla="*/ 184171 h 371894"/>
                <a:gd name="connsiteX4" fmla="*/ 7778462 w 7779468"/>
                <a:gd name="connsiteY4" fmla="*/ 370103 h 371894"/>
                <a:gd name="connsiteX5" fmla="*/ 7779468 w 7779468"/>
                <a:gd name="connsiteY5" fmla="*/ 371894 h 371894"/>
                <a:gd name="connsiteX6" fmla="*/ 0 w 7779468"/>
                <a:gd name="connsiteY6" fmla="*/ 371894 h 371894"/>
                <a:gd name="connsiteX7" fmla="*/ 0 w 7779468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79468" h="371894">
                  <a:moveTo>
                    <a:pt x="0" y="0"/>
                  </a:moveTo>
                  <a:lnTo>
                    <a:pt x="7777897" y="0"/>
                  </a:lnTo>
                  <a:lnTo>
                    <a:pt x="7749676" y="87903"/>
                  </a:lnTo>
                  <a:cubicBezTo>
                    <a:pt x="7743095" y="118999"/>
                    <a:pt x="7739639" y="151195"/>
                    <a:pt x="7739639" y="184171"/>
                  </a:cubicBezTo>
                  <a:cubicBezTo>
                    <a:pt x="7739639" y="250124"/>
                    <a:pt x="7753463" y="312955"/>
                    <a:pt x="7778462" y="370103"/>
                  </a:cubicBezTo>
                  <a:lnTo>
                    <a:pt x="7779468" y="371894"/>
                  </a:lnTo>
                  <a:lnTo>
                    <a:pt x="0" y="371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  <p:sp>
          <p:nvSpPr>
            <p:cNvPr id="40" name="Freeform 39"/>
            <p:cNvSpPr/>
            <p:nvPr userDrawn="1"/>
          </p:nvSpPr>
          <p:spPr>
            <a:xfrm>
              <a:off x="8698202" y="6261100"/>
              <a:ext cx="456127" cy="418585"/>
            </a:xfrm>
            <a:custGeom>
              <a:avLst/>
              <a:gdLst>
                <a:gd name="connsiteX0" fmla="*/ 1570 w 456127"/>
                <a:gd name="connsiteY0" fmla="*/ 0 h 371894"/>
                <a:gd name="connsiteX1" fmla="*/ 456127 w 456127"/>
                <a:gd name="connsiteY1" fmla="*/ 0 h 371894"/>
                <a:gd name="connsiteX2" fmla="*/ 456127 w 456127"/>
                <a:gd name="connsiteY2" fmla="*/ 371894 h 371894"/>
                <a:gd name="connsiteX3" fmla="*/ 0 w 456127"/>
                <a:gd name="connsiteY3" fmla="*/ 371894 h 371894"/>
                <a:gd name="connsiteX4" fmla="*/ 1005 w 456127"/>
                <a:gd name="connsiteY4" fmla="*/ 370103 h 371894"/>
                <a:gd name="connsiteX5" fmla="*/ 39828 w 456127"/>
                <a:gd name="connsiteY5" fmla="*/ 184171 h 371894"/>
                <a:gd name="connsiteX6" fmla="*/ 29791 w 456127"/>
                <a:gd name="connsiteY6" fmla="*/ 87903 h 371894"/>
                <a:gd name="connsiteX7" fmla="*/ 1570 w 456127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127" h="371894">
                  <a:moveTo>
                    <a:pt x="1570" y="0"/>
                  </a:moveTo>
                  <a:lnTo>
                    <a:pt x="456127" y="0"/>
                  </a:lnTo>
                  <a:lnTo>
                    <a:pt x="456127" y="371894"/>
                  </a:lnTo>
                  <a:lnTo>
                    <a:pt x="0" y="371894"/>
                  </a:lnTo>
                  <a:lnTo>
                    <a:pt x="1005" y="370103"/>
                  </a:lnTo>
                  <a:cubicBezTo>
                    <a:pt x="26004" y="312955"/>
                    <a:pt x="39828" y="250124"/>
                    <a:pt x="39828" y="184171"/>
                  </a:cubicBezTo>
                  <a:cubicBezTo>
                    <a:pt x="39828" y="151195"/>
                    <a:pt x="36372" y="118999"/>
                    <a:pt x="29791" y="87903"/>
                  </a:cubicBezTo>
                  <a:lnTo>
                    <a:pt x="157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</p:grpSp>
      <p:graphicFrame>
        <p:nvGraphicFramePr>
          <p:cNvPr id="4" name="Diagram 3"/>
          <p:cNvGraphicFramePr/>
          <p:nvPr userDrawn="1">
            <p:extLst>
              <p:ext uri="{D42A27DB-BD31-4B8C-83A1-F6EECF244321}">
                <p14:modId xmlns:p14="http://schemas.microsoft.com/office/powerpoint/2010/main" val="3973967759"/>
              </p:ext>
            </p:extLst>
          </p:nvPr>
        </p:nvGraphicFramePr>
        <p:xfrm>
          <a:off x="282795" y="1489760"/>
          <a:ext cx="8615143" cy="4458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362793" y="1929230"/>
            <a:ext cx="4051739" cy="1641030"/>
          </a:xfrm>
        </p:spPr>
        <p:txBody>
          <a:bodyPr>
            <a:normAutofit/>
          </a:bodyPr>
          <a:lstStyle>
            <a:lvl1pPr marL="285744" marR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text.</a:t>
            </a:r>
          </a:p>
          <a:p>
            <a:pPr marL="285744" marR="0" lvl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text.</a:t>
            </a:r>
          </a:p>
          <a:p>
            <a:pPr marL="285744" marR="0" lvl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text.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312785" y="1489760"/>
            <a:ext cx="1399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0" i="0" spc="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endParaRPr lang="en-US" sz="2000" b="0" i="0" spc="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6866714" y="1489760"/>
            <a:ext cx="1868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0" i="0" spc="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  <a:endParaRPr lang="en-US" sz="2000" b="0" i="0" spc="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6866714" y="5414853"/>
            <a:ext cx="1868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0" i="0" spc="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endParaRPr lang="en-US" sz="2000" b="0" i="0" spc="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320311" y="5414853"/>
            <a:ext cx="1868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0" i="0" spc="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endParaRPr lang="en-US" sz="2000" b="0" i="0" spc="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362533" y="4150156"/>
            <a:ext cx="4051739" cy="1404021"/>
          </a:xfrm>
        </p:spPr>
        <p:txBody>
          <a:bodyPr>
            <a:normAutofit/>
          </a:bodyPr>
          <a:lstStyle>
            <a:lvl1pPr marL="285744" marR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text.</a:t>
            </a:r>
          </a:p>
          <a:p>
            <a:pPr marL="285744" marR="0" lvl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text.</a:t>
            </a:r>
          </a:p>
          <a:p>
            <a:pPr marL="285744" marR="0" lvl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text.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28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4634886" y="1929230"/>
            <a:ext cx="4051916" cy="1641030"/>
          </a:xfrm>
        </p:spPr>
        <p:txBody>
          <a:bodyPr>
            <a:normAutofit/>
          </a:bodyPr>
          <a:lstStyle>
            <a:lvl1pPr marL="285744" marR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text.</a:t>
            </a:r>
          </a:p>
          <a:p>
            <a:pPr marL="285744" marR="0" lvl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text.</a:t>
            </a:r>
          </a:p>
          <a:p>
            <a:pPr marL="285744" marR="0" lvl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text.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642602" y="4150156"/>
            <a:ext cx="4051916" cy="1404021"/>
          </a:xfrm>
        </p:spPr>
        <p:txBody>
          <a:bodyPr>
            <a:normAutofit/>
          </a:bodyPr>
          <a:lstStyle>
            <a:lvl1pPr marL="285744" marR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text.</a:t>
            </a:r>
          </a:p>
          <a:p>
            <a:pPr marL="285744" marR="0" lvl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text.</a:t>
            </a:r>
          </a:p>
          <a:p>
            <a:pPr marL="285744" marR="0" lvl="0" indent="-285744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text.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3243133" y="3483261"/>
            <a:ext cx="2506705" cy="702011"/>
          </a:xfrm>
        </p:spPr>
        <p:txBody>
          <a:bodyPr>
            <a:normAutofit/>
          </a:bodyPr>
          <a:lstStyle>
            <a:lvl1pPr marL="0" marR="0" indent="0" algn="ctr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/>
            </a:lvl1pPr>
          </a:lstStyle>
          <a:p>
            <a:pPr lvl="0"/>
            <a:r>
              <a:rPr lang="en-US" dirty="0" smtClean="0"/>
              <a:t>Click to edit Product Name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38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9" name="Picture 38" descr="rti_hs_logo_logo_full_color_Slides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44" y="0"/>
            <a:ext cx="1061058" cy="767397"/>
          </a:xfrm>
          <a:prstGeom prst="rect">
            <a:avLst/>
          </a:prstGeom>
        </p:spPr>
      </p:pic>
      <p:sp>
        <p:nvSpPr>
          <p:cNvPr id="27" name="Title 1"/>
          <p:cNvSpPr>
            <a:spLocks noGrp="1"/>
          </p:cNvSpPr>
          <p:nvPr>
            <p:ph type="title" hasCustomPrompt="1"/>
          </p:nvPr>
        </p:nvSpPr>
        <p:spPr>
          <a:xfrm>
            <a:off x="234950" y="133350"/>
            <a:ext cx="7428910" cy="921727"/>
          </a:xfrm>
        </p:spPr>
        <p:txBody>
          <a:bodyPr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2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234950" y="1089366"/>
            <a:ext cx="8630702" cy="396534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459FB2"/>
                </a:solidFill>
              </a:defRPr>
            </a:lvl1pPr>
          </a:lstStyle>
          <a:p>
            <a:pPr lvl="0"/>
            <a:r>
              <a:rPr lang="en-US" dirty="0" smtClean="0"/>
              <a:t>Click to Edit Master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032" y="6333067"/>
            <a:ext cx="1792224" cy="28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1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41401" y="209551"/>
            <a:ext cx="8685112" cy="638580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0259" y="2604030"/>
            <a:ext cx="5923488" cy="122859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8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259" y="3886201"/>
            <a:ext cx="5923488" cy="438539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1542939" y="6595356"/>
            <a:ext cx="7065224" cy="203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800">
              <a:latin typeface="Arial"/>
              <a:cs typeface="Arial"/>
            </a:endParaRP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780258" y="2103605"/>
            <a:ext cx="2027337" cy="441811"/>
          </a:xfrm>
        </p:spPr>
        <p:txBody>
          <a:bodyPr>
            <a:normAutofit/>
          </a:bodyPr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189" indent="0">
              <a:buFont typeface="Arial"/>
              <a:buNone/>
              <a:defRPr/>
            </a:lvl2pPr>
            <a:lvl3pPr marL="914377" indent="0">
              <a:buNone/>
              <a:defRPr/>
            </a:lvl3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1"/>
          </p:nvPr>
        </p:nvSpPr>
        <p:spPr>
          <a:xfrm>
            <a:off x="241300" y="6586984"/>
            <a:ext cx="2133600" cy="271016"/>
          </a:xfrm>
        </p:spPr>
        <p:txBody>
          <a:bodyPr/>
          <a:lstStyle>
            <a:lvl1pPr>
              <a:defRPr sz="900"/>
            </a:lvl1pPr>
          </a:lstStyle>
          <a:p>
            <a:fld id="{E2D09FAE-93C0-3F4D-AD57-D46D4C2BFB76}" type="datetime1">
              <a:rPr lang="en-US" smtClean="0"/>
              <a:t>2/2/2016</a:t>
            </a:fld>
            <a:endParaRPr lang="en-US" dirty="0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426355" y="6586984"/>
            <a:ext cx="6500158" cy="271016"/>
          </a:xfrm>
        </p:spPr>
        <p:txBody>
          <a:bodyPr/>
          <a:lstStyle>
            <a:lvl1pPr algn="r">
              <a:defRPr sz="900"/>
            </a:lvl1pPr>
          </a:lstStyle>
          <a:p>
            <a:endParaRPr lang="en-US" dirty="0"/>
          </a:p>
        </p:txBody>
      </p:sp>
      <p:sp>
        <p:nvSpPr>
          <p:cNvPr id="17" name="Freeform 16"/>
          <p:cNvSpPr/>
          <p:nvPr userDrawn="1"/>
        </p:nvSpPr>
        <p:spPr>
          <a:xfrm>
            <a:off x="-1" y="5515299"/>
            <a:ext cx="8756725" cy="710329"/>
          </a:xfrm>
          <a:custGeom>
            <a:avLst/>
            <a:gdLst>
              <a:gd name="connsiteX0" fmla="*/ 0 w 6906955"/>
              <a:gd name="connsiteY0" fmla="*/ 0 h 616772"/>
              <a:gd name="connsiteX1" fmla="*/ 6906955 w 6906955"/>
              <a:gd name="connsiteY1" fmla="*/ 0 h 616772"/>
              <a:gd name="connsiteX2" fmla="*/ 6889392 w 6906955"/>
              <a:gd name="connsiteY2" fmla="*/ 32356 h 616772"/>
              <a:gd name="connsiteX3" fmla="*/ 6831884 w 6906955"/>
              <a:gd name="connsiteY3" fmla="*/ 317206 h 616772"/>
              <a:gd name="connsiteX4" fmla="*/ 6889392 w 6906955"/>
              <a:gd name="connsiteY4" fmla="*/ 602056 h 616772"/>
              <a:gd name="connsiteX5" fmla="*/ 6897380 w 6906955"/>
              <a:gd name="connsiteY5" fmla="*/ 616772 h 616772"/>
              <a:gd name="connsiteX6" fmla="*/ 0 w 6906955"/>
              <a:gd name="connsiteY6" fmla="*/ 616772 h 616772"/>
              <a:gd name="connsiteX7" fmla="*/ 0 w 6906955"/>
              <a:gd name="connsiteY7" fmla="*/ 0 h 61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06955" h="616772">
                <a:moveTo>
                  <a:pt x="0" y="0"/>
                </a:moveTo>
                <a:lnTo>
                  <a:pt x="6906955" y="0"/>
                </a:lnTo>
                <a:lnTo>
                  <a:pt x="6889392" y="32356"/>
                </a:lnTo>
                <a:cubicBezTo>
                  <a:pt x="6852362" y="119908"/>
                  <a:pt x="6831884" y="216166"/>
                  <a:pt x="6831884" y="317206"/>
                </a:cubicBezTo>
                <a:cubicBezTo>
                  <a:pt x="6831884" y="418247"/>
                  <a:pt x="6852362" y="514504"/>
                  <a:pt x="6889392" y="602056"/>
                </a:cubicBezTo>
                <a:lnTo>
                  <a:pt x="6897380" y="616772"/>
                </a:lnTo>
                <a:lnTo>
                  <a:pt x="0" y="616772"/>
                </a:lnTo>
                <a:lnTo>
                  <a:pt x="0" y="0"/>
                </a:lnTo>
                <a:close/>
              </a:path>
            </a:pathLst>
          </a:custGeom>
          <a:solidFill>
            <a:srgbClr val="1B6FAF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164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ight 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41401" y="209551"/>
            <a:ext cx="8685112" cy="6385806"/>
          </a:xfrm>
          <a:prstGeom prst="rect">
            <a:avLst/>
          </a:prstGeom>
          <a:solidFill>
            <a:srgbClr val="C4BE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0257" y="2604030"/>
            <a:ext cx="5996227" cy="122859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8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257" y="3886201"/>
            <a:ext cx="5996227" cy="438539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1542939" y="6595356"/>
            <a:ext cx="7065224" cy="203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800">
              <a:latin typeface="Arial"/>
              <a:cs typeface="Arial"/>
            </a:endParaRP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780257" y="2103605"/>
            <a:ext cx="2040216" cy="441811"/>
          </a:xfrm>
        </p:spPr>
        <p:txBody>
          <a:bodyPr>
            <a:normAutofit/>
          </a:bodyPr>
          <a:lstStyle>
            <a:lvl1pPr marL="0" indent="0">
              <a:buNone/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189" indent="0">
              <a:buFont typeface="Arial"/>
              <a:buNone/>
              <a:defRPr/>
            </a:lvl2pPr>
            <a:lvl3pPr marL="914377" indent="0">
              <a:buNone/>
              <a:defRPr/>
            </a:lvl3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20" name="Picture 19" descr="Box_Blue&amp;White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319" y="0"/>
            <a:ext cx="1697164" cy="1227452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11"/>
          </p:nvPr>
        </p:nvSpPr>
        <p:spPr>
          <a:xfrm>
            <a:off x="241300" y="6586984"/>
            <a:ext cx="2133600" cy="271016"/>
          </a:xfrm>
        </p:spPr>
        <p:txBody>
          <a:bodyPr/>
          <a:lstStyle>
            <a:lvl1pPr>
              <a:defRPr sz="900"/>
            </a:lvl1pPr>
          </a:lstStyle>
          <a:p>
            <a:fld id="{6CDC90D9-4D77-0245-822A-7D23EC009F33}" type="datetime1">
              <a:rPr lang="en-US" smtClean="0"/>
              <a:t>2/2/2016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426355" y="6586984"/>
            <a:ext cx="6500158" cy="271016"/>
          </a:xfrm>
        </p:spPr>
        <p:txBody>
          <a:bodyPr/>
          <a:lstStyle>
            <a:lvl1pPr algn="r">
              <a:defRPr sz="900"/>
            </a:lvl1pPr>
          </a:lstStyle>
          <a:p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515299"/>
            <a:ext cx="9154325" cy="710329"/>
            <a:chOff x="0" y="5267513"/>
            <a:chExt cx="9154325" cy="710329"/>
          </a:xfrm>
        </p:grpSpPr>
        <p:sp>
          <p:nvSpPr>
            <p:cNvPr id="17" name="Freeform 16"/>
            <p:cNvSpPr/>
            <p:nvPr userDrawn="1"/>
          </p:nvSpPr>
          <p:spPr>
            <a:xfrm>
              <a:off x="0" y="5267513"/>
              <a:ext cx="6875200" cy="710329"/>
            </a:xfrm>
            <a:custGeom>
              <a:avLst/>
              <a:gdLst>
                <a:gd name="connsiteX0" fmla="*/ 0 w 6906955"/>
                <a:gd name="connsiteY0" fmla="*/ 0 h 616772"/>
                <a:gd name="connsiteX1" fmla="*/ 6906955 w 6906955"/>
                <a:gd name="connsiteY1" fmla="*/ 0 h 616772"/>
                <a:gd name="connsiteX2" fmla="*/ 6889392 w 6906955"/>
                <a:gd name="connsiteY2" fmla="*/ 32356 h 616772"/>
                <a:gd name="connsiteX3" fmla="*/ 6831884 w 6906955"/>
                <a:gd name="connsiteY3" fmla="*/ 317206 h 616772"/>
                <a:gd name="connsiteX4" fmla="*/ 6889392 w 6906955"/>
                <a:gd name="connsiteY4" fmla="*/ 602056 h 616772"/>
                <a:gd name="connsiteX5" fmla="*/ 6897380 w 6906955"/>
                <a:gd name="connsiteY5" fmla="*/ 616772 h 616772"/>
                <a:gd name="connsiteX6" fmla="*/ 0 w 6906955"/>
                <a:gd name="connsiteY6" fmla="*/ 616772 h 616772"/>
                <a:gd name="connsiteX7" fmla="*/ 0 w 6906955"/>
                <a:gd name="connsiteY7" fmla="*/ 0 h 61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906955" h="616772">
                  <a:moveTo>
                    <a:pt x="0" y="0"/>
                  </a:moveTo>
                  <a:lnTo>
                    <a:pt x="6906955" y="0"/>
                  </a:lnTo>
                  <a:lnTo>
                    <a:pt x="6889392" y="32356"/>
                  </a:lnTo>
                  <a:cubicBezTo>
                    <a:pt x="6852362" y="119908"/>
                    <a:pt x="6831884" y="216166"/>
                    <a:pt x="6831884" y="317206"/>
                  </a:cubicBezTo>
                  <a:cubicBezTo>
                    <a:pt x="6831884" y="418247"/>
                    <a:pt x="6852362" y="514504"/>
                    <a:pt x="6889392" y="602056"/>
                  </a:cubicBezTo>
                  <a:lnTo>
                    <a:pt x="6897380" y="616772"/>
                  </a:lnTo>
                  <a:lnTo>
                    <a:pt x="0" y="6167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>
                <a:alpha val="89804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latin typeface="Arial"/>
                <a:cs typeface="Arial"/>
              </a:endParaRPr>
            </a:p>
          </p:txBody>
        </p:sp>
        <p:sp>
          <p:nvSpPr>
            <p:cNvPr id="18" name="Freeform 17"/>
            <p:cNvSpPr/>
            <p:nvPr userDrawn="1"/>
          </p:nvSpPr>
          <p:spPr>
            <a:xfrm>
              <a:off x="8354814" y="5267513"/>
              <a:ext cx="799511" cy="710329"/>
            </a:xfrm>
            <a:custGeom>
              <a:avLst/>
              <a:gdLst>
                <a:gd name="connsiteX0" fmla="*/ 0 w 939519"/>
                <a:gd name="connsiteY0" fmla="*/ 0 h 616772"/>
                <a:gd name="connsiteX1" fmla="*/ 939519 w 939519"/>
                <a:gd name="connsiteY1" fmla="*/ 0 h 616772"/>
                <a:gd name="connsiteX2" fmla="*/ 939519 w 939519"/>
                <a:gd name="connsiteY2" fmla="*/ 616772 h 616772"/>
                <a:gd name="connsiteX3" fmla="*/ 9575 w 939519"/>
                <a:gd name="connsiteY3" fmla="*/ 616772 h 616772"/>
                <a:gd name="connsiteX4" fmla="*/ 17562 w 939519"/>
                <a:gd name="connsiteY4" fmla="*/ 602056 h 616772"/>
                <a:gd name="connsiteX5" fmla="*/ 75070 w 939519"/>
                <a:gd name="connsiteY5" fmla="*/ 317206 h 616772"/>
                <a:gd name="connsiteX6" fmla="*/ 17562 w 939519"/>
                <a:gd name="connsiteY6" fmla="*/ 32356 h 616772"/>
                <a:gd name="connsiteX7" fmla="*/ 0 w 939519"/>
                <a:gd name="connsiteY7" fmla="*/ 0 h 61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39519" h="616772">
                  <a:moveTo>
                    <a:pt x="0" y="0"/>
                  </a:moveTo>
                  <a:lnTo>
                    <a:pt x="939519" y="0"/>
                  </a:lnTo>
                  <a:lnTo>
                    <a:pt x="939519" y="616772"/>
                  </a:lnTo>
                  <a:lnTo>
                    <a:pt x="9575" y="616772"/>
                  </a:lnTo>
                  <a:lnTo>
                    <a:pt x="17562" y="602056"/>
                  </a:lnTo>
                  <a:cubicBezTo>
                    <a:pt x="54593" y="514504"/>
                    <a:pt x="75070" y="418247"/>
                    <a:pt x="75070" y="317206"/>
                  </a:cubicBezTo>
                  <a:cubicBezTo>
                    <a:pt x="75070" y="216166"/>
                    <a:pt x="54593" y="119908"/>
                    <a:pt x="17562" y="323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latin typeface="Arial"/>
                <a:cs typeface="Arial"/>
              </a:endParaRPr>
            </a:p>
          </p:txBody>
        </p:sp>
      </p:grp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787" y="5644453"/>
            <a:ext cx="2891276" cy="45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24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41401" y="209551"/>
            <a:ext cx="8685112" cy="6385806"/>
          </a:xfrm>
          <a:prstGeom prst="rect">
            <a:avLst/>
          </a:prstGeom>
          <a:solidFill>
            <a:srgbClr val="EE3A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0257" y="2604030"/>
            <a:ext cx="5923488" cy="122859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8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257" y="3886201"/>
            <a:ext cx="5923488" cy="438539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780258" y="2103605"/>
            <a:ext cx="2033777" cy="441811"/>
          </a:xfrm>
        </p:spPr>
        <p:txBody>
          <a:bodyPr>
            <a:normAutofit/>
          </a:bodyPr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189" indent="0">
              <a:buFont typeface="Arial"/>
              <a:buNone/>
              <a:defRPr/>
            </a:lvl2pPr>
            <a:lvl3pPr marL="914377" indent="0">
              <a:buNone/>
              <a:defRPr/>
            </a:lvl3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1542939" y="6595356"/>
            <a:ext cx="7065224" cy="203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800">
              <a:latin typeface="Arial"/>
              <a:cs typeface="Arial"/>
            </a:endParaRPr>
          </a:p>
        </p:txBody>
      </p:sp>
      <p:pic>
        <p:nvPicPr>
          <p:cNvPr id="20" name="Picture 19" descr="Box_Blue&amp;White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319" y="0"/>
            <a:ext cx="1697164" cy="1227452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11"/>
          </p:nvPr>
        </p:nvSpPr>
        <p:spPr>
          <a:xfrm>
            <a:off x="241300" y="6586984"/>
            <a:ext cx="2133600" cy="271016"/>
          </a:xfrm>
        </p:spPr>
        <p:txBody>
          <a:bodyPr/>
          <a:lstStyle>
            <a:lvl1pPr>
              <a:defRPr sz="900"/>
            </a:lvl1pPr>
          </a:lstStyle>
          <a:p>
            <a:fld id="{CA48F767-F060-D947-BA05-EE33CF212189}" type="datetime1">
              <a:rPr lang="en-US" smtClean="0"/>
              <a:t>2/2/2016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426355" y="6586984"/>
            <a:ext cx="6500158" cy="271016"/>
          </a:xfrm>
        </p:spPr>
        <p:txBody>
          <a:bodyPr/>
          <a:lstStyle>
            <a:lvl1pPr algn="r">
              <a:defRPr sz="900"/>
            </a:lvl1pPr>
          </a:lstStyle>
          <a:p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515299"/>
            <a:ext cx="9154325" cy="710329"/>
            <a:chOff x="0" y="5267513"/>
            <a:chExt cx="9154325" cy="710329"/>
          </a:xfrm>
        </p:grpSpPr>
        <p:sp>
          <p:nvSpPr>
            <p:cNvPr id="17" name="Freeform 16"/>
            <p:cNvSpPr/>
            <p:nvPr userDrawn="1"/>
          </p:nvSpPr>
          <p:spPr>
            <a:xfrm>
              <a:off x="0" y="5267513"/>
              <a:ext cx="6875200" cy="710329"/>
            </a:xfrm>
            <a:custGeom>
              <a:avLst/>
              <a:gdLst>
                <a:gd name="connsiteX0" fmla="*/ 0 w 6906955"/>
                <a:gd name="connsiteY0" fmla="*/ 0 h 616772"/>
                <a:gd name="connsiteX1" fmla="*/ 6906955 w 6906955"/>
                <a:gd name="connsiteY1" fmla="*/ 0 h 616772"/>
                <a:gd name="connsiteX2" fmla="*/ 6889392 w 6906955"/>
                <a:gd name="connsiteY2" fmla="*/ 32356 h 616772"/>
                <a:gd name="connsiteX3" fmla="*/ 6831884 w 6906955"/>
                <a:gd name="connsiteY3" fmla="*/ 317206 h 616772"/>
                <a:gd name="connsiteX4" fmla="*/ 6889392 w 6906955"/>
                <a:gd name="connsiteY4" fmla="*/ 602056 h 616772"/>
                <a:gd name="connsiteX5" fmla="*/ 6897380 w 6906955"/>
                <a:gd name="connsiteY5" fmla="*/ 616772 h 616772"/>
                <a:gd name="connsiteX6" fmla="*/ 0 w 6906955"/>
                <a:gd name="connsiteY6" fmla="*/ 616772 h 616772"/>
                <a:gd name="connsiteX7" fmla="*/ 0 w 6906955"/>
                <a:gd name="connsiteY7" fmla="*/ 0 h 61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906955" h="616772">
                  <a:moveTo>
                    <a:pt x="0" y="0"/>
                  </a:moveTo>
                  <a:lnTo>
                    <a:pt x="6906955" y="0"/>
                  </a:lnTo>
                  <a:lnTo>
                    <a:pt x="6889392" y="32356"/>
                  </a:lnTo>
                  <a:cubicBezTo>
                    <a:pt x="6852362" y="119908"/>
                    <a:pt x="6831884" y="216166"/>
                    <a:pt x="6831884" y="317206"/>
                  </a:cubicBezTo>
                  <a:cubicBezTo>
                    <a:pt x="6831884" y="418247"/>
                    <a:pt x="6852362" y="514504"/>
                    <a:pt x="6889392" y="602056"/>
                  </a:cubicBezTo>
                  <a:lnTo>
                    <a:pt x="6897380" y="616772"/>
                  </a:lnTo>
                  <a:lnTo>
                    <a:pt x="0" y="6167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>
                <a:alpha val="89804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latin typeface="Arial"/>
                <a:cs typeface="Arial"/>
              </a:endParaRPr>
            </a:p>
          </p:txBody>
        </p:sp>
        <p:sp>
          <p:nvSpPr>
            <p:cNvPr id="18" name="Freeform 17"/>
            <p:cNvSpPr/>
            <p:nvPr userDrawn="1"/>
          </p:nvSpPr>
          <p:spPr>
            <a:xfrm>
              <a:off x="8354814" y="5267513"/>
              <a:ext cx="799511" cy="710329"/>
            </a:xfrm>
            <a:custGeom>
              <a:avLst/>
              <a:gdLst>
                <a:gd name="connsiteX0" fmla="*/ 0 w 939519"/>
                <a:gd name="connsiteY0" fmla="*/ 0 h 616772"/>
                <a:gd name="connsiteX1" fmla="*/ 939519 w 939519"/>
                <a:gd name="connsiteY1" fmla="*/ 0 h 616772"/>
                <a:gd name="connsiteX2" fmla="*/ 939519 w 939519"/>
                <a:gd name="connsiteY2" fmla="*/ 616772 h 616772"/>
                <a:gd name="connsiteX3" fmla="*/ 9575 w 939519"/>
                <a:gd name="connsiteY3" fmla="*/ 616772 h 616772"/>
                <a:gd name="connsiteX4" fmla="*/ 17562 w 939519"/>
                <a:gd name="connsiteY4" fmla="*/ 602056 h 616772"/>
                <a:gd name="connsiteX5" fmla="*/ 75070 w 939519"/>
                <a:gd name="connsiteY5" fmla="*/ 317206 h 616772"/>
                <a:gd name="connsiteX6" fmla="*/ 17562 w 939519"/>
                <a:gd name="connsiteY6" fmla="*/ 32356 h 616772"/>
                <a:gd name="connsiteX7" fmla="*/ 0 w 939519"/>
                <a:gd name="connsiteY7" fmla="*/ 0 h 61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39519" h="616772">
                  <a:moveTo>
                    <a:pt x="0" y="0"/>
                  </a:moveTo>
                  <a:lnTo>
                    <a:pt x="939519" y="0"/>
                  </a:lnTo>
                  <a:lnTo>
                    <a:pt x="939519" y="616772"/>
                  </a:lnTo>
                  <a:lnTo>
                    <a:pt x="9575" y="616772"/>
                  </a:lnTo>
                  <a:lnTo>
                    <a:pt x="17562" y="602056"/>
                  </a:lnTo>
                  <a:cubicBezTo>
                    <a:pt x="54593" y="514504"/>
                    <a:pt x="75070" y="418247"/>
                    <a:pt x="75070" y="317206"/>
                  </a:cubicBezTo>
                  <a:cubicBezTo>
                    <a:pt x="75070" y="216166"/>
                    <a:pt x="54593" y="119908"/>
                    <a:pt x="17562" y="323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latin typeface="Arial"/>
                <a:cs typeface="Arial"/>
              </a:endParaRPr>
            </a:p>
          </p:txBody>
        </p:sp>
      </p:grp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787" y="5644453"/>
            <a:ext cx="2891276" cy="45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43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>
            <a:off x="2" y="6261100"/>
            <a:ext cx="8778238" cy="418585"/>
          </a:xfrm>
          <a:custGeom>
            <a:avLst/>
            <a:gdLst>
              <a:gd name="connsiteX0" fmla="*/ 0 w 7779468"/>
              <a:gd name="connsiteY0" fmla="*/ 0 h 371894"/>
              <a:gd name="connsiteX1" fmla="*/ 7777897 w 7779468"/>
              <a:gd name="connsiteY1" fmla="*/ 0 h 371894"/>
              <a:gd name="connsiteX2" fmla="*/ 7749676 w 7779468"/>
              <a:gd name="connsiteY2" fmla="*/ 87903 h 371894"/>
              <a:gd name="connsiteX3" fmla="*/ 7739639 w 7779468"/>
              <a:gd name="connsiteY3" fmla="*/ 184171 h 371894"/>
              <a:gd name="connsiteX4" fmla="*/ 7778462 w 7779468"/>
              <a:gd name="connsiteY4" fmla="*/ 370103 h 371894"/>
              <a:gd name="connsiteX5" fmla="*/ 7779468 w 7779468"/>
              <a:gd name="connsiteY5" fmla="*/ 371894 h 371894"/>
              <a:gd name="connsiteX6" fmla="*/ 0 w 7779468"/>
              <a:gd name="connsiteY6" fmla="*/ 371894 h 371894"/>
              <a:gd name="connsiteX7" fmla="*/ 0 w 7779468"/>
              <a:gd name="connsiteY7" fmla="*/ 0 h 37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79468" h="371894">
                <a:moveTo>
                  <a:pt x="0" y="0"/>
                </a:moveTo>
                <a:lnTo>
                  <a:pt x="7777897" y="0"/>
                </a:lnTo>
                <a:lnTo>
                  <a:pt x="7749676" y="87903"/>
                </a:lnTo>
                <a:cubicBezTo>
                  <a:pt x="7743095" y="118999"/>
                  <a:pt x="7739639" y="151195"/>
                  <a:pt x="7739639" y="184171"/>
                </a:cubicBezTo>
                <a:cubicBezTo>
                  <a:pt x="7739639" y="250124"/>
                  <a:pt x="7753463" y="312955"/>
                  <a:pt x="7778462" y="370103"/>
                </a:cubicBezTo>
                <a:lnTo>
                  <a:pt x="7779468" y="371894"/>
                </a:lnTo>
                <a:lnTo>
                  <a:pt x="0" y="371894"/>
                </a:lnTo>
                <a:lnTo>
                  <a:pt x="0" y="0"/>
                </a:lnTo>
                <a:close/>
              </a:path>
            </a:pathLst>
          </a:custGeom>
          <a:solidFill>
            <a:srgbClr val="1B6FA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129510"/>
            <a:ext cx="8661400" cy="4709816"/>
          </a:xfrm>
        </p:spPr>
        <p:txBody>
          <a:bodyPr/>
          <a:lstStyle>
            <a:lvl1pPr marL="227013" indent="-227013">
              <a:buClr>
                <a:schemeClr val="accent1"/>
              </a:buClr>
              <a:defRPr/>
            </a:lvl1pPr>
            <a:lvl2pPr marL="568325" indent="-227013">
              <a:buClr>
                <a:schemeClr val="accent1"/>
              </a:buClr>
              <a:defRPr/>
            </a:lvl2pPr>
            <a:lvl3pPr marL="857250" indent="-176213">
              <a:buClr>
                <a:schemeClr val="accent1"/>
              </a:buClr>
              <a:defRPr/>
            </a:lvl3pPr>
            <a:lvl4pPr marL="1258888" indent="-227013">
              <a:buClr>
                <a:schemeClr val="accent1"/>
              </a:buClr>
              <a:defRPr/>
            </a:lvl4pPr>
            <a:lvl5pPr marL="1600200" indent="-227013"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3"/>
          </p:nvPr>
        </p:nvSpPr>
        <p:spPr>
          <a:xfrm>
            <a:off x="227013" y="5934075"/>
            <a:ext cx="8672514" cy="314325"/>
          </a:xfrm>
        </p:spPr>
        <p:txBody>
          <a:bodyPr anchor="b" anchorCtr="0">
            <a:noAutofit/>
          </a:bodyPr>
          <a:lstStyle>
            <a:lvl1pPr marL="0" indent="0">
              <a:spcBef>
                <a:spcPts val="264"/>
              </a:spcBef>
              <a:buFontTx/>
              <a:buNone/>
              <a:defRPr sz="1050"/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34950" y="133350"/>
            <a:ext cx="7428910" cy="921727"/>
          </a:xfrm>
        </p:spPr>
        <p:txBody>
          <a:bodyPr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5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" y="6261100"/>
            <a:ext cx="9154327" cy="418585"/>
            <a:chOff x="2" y="6261100"/>
            <a:chExt cx="9154327" cy="418585"/>
          </a:xfrm>
        </p:grpSpPr>
        <p:sp>
          <p:nvSpPr>
            <p:cNvPr id="22" name="Freeform 21"/>
            <p:cNvSpPr/>
            <p:nvPr userDrawn="1"/>
          </p:nvSpPr>
          <p:spPr>
            <a:xfrm>
              <a:off x="2" y="6261100"/>
              <a:ext cx="7779468" cy="418585"/>
            </a:xfrm>
            <a:custGeom>
              <a:avLst/>
              <a:gdLst>
                <a:gd name="connsiteX0" fmla="*/ 0 w 7779468"/>
                <a:gd name="connsiteY0" fmla="*/ 0 h 371894"/>
                <a:gd name="connsiteX1" fmla="*/ 7777897 w 7779468"/>
                <a:gd name="connsiteY1" fmla="*/ 0 h 371894"/>
                <a:gd name="connsiteX2" fmla="*/ 7749676 w 7779468"/>
                <a:gd name="connsiteY2" fmla="*/ 87903 h 371894"/>
                <a:gd name="connsiteX3" fmla="*/ 7739639 w 7779468"/>
                <a:gd name="connsiteY3" fmla="*/ 184171 h 371894"/>
                <a:gd name="connsiteX4" fmla="*/ 7778462 w 7779468"/>
                <a:gd name="connsiteY4" fmla="*/ 370103 h 371894"/>
                <a:gd name="connsiteX5" fmla="*/ 7779468 w 7779468"/>
                <a:gd name="connsiteY5" fmla="*/ 371894 h 371894"/>
                <a:gd name="connsiteX6" fmla="*/ 0 w 7779468"/>
                <a:gd name="connsiteY6" fmla="*/ 371894 h 371894"/>
                <a:gd name="connsiteX7" fmla="*/ 0 w 7779468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79468" h="371894">
                  <a:moveTo>
                    <a:pt x="0" y="0"/>
                  </a:moveTo>
                  <a:lnTo>
                    <a:pt x="7777897" y="0"/>
                  </a:lnTo>
                  <a:lnTo>
                    <a:pt x="7749676" y="87903"/>
                  </a:lnTo>
                  <a:cubicBezTo>
                    <a:pt x="7743095" y="118999"/>
                    <a:pt x="7739639" y="151195"/>
                    <a:pt x="7739639" y="184171"/>
                  </a:cubicBezTo>
                  <a:cubicBezTo>
                    <a:pt x="7739639" y="250124"/>
                    <a:pt x="7753463" y="312955"/>
                    <a:pt x="7778462" y="370103"/>
                  </a:cubicBezTo>
                  <a:lnTo>
                    <a:pt x="7779468" y="371894"/>
                  </a:lnTo>
                  <a:lnTo>
                    <a:pt x="0" y="371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Freeform 22"/>
            <p:cNvSpPr/>
            <p:nvPr userDrawn="1"/>
          </p:nvSpPr>
          <p:spPr>
            <a:xfrm>
              <a:off x="8698202" y="6261100"/>
              <a:ext cx="456127" cy="418585"/>
            </a:xfrm>
            <a:custGeom>
              <a:avLst/>
              <a:gdLst>
                <a:gd name="connsiteX0" fmla="*/ 1570 w 456127"/>
                <a:gd name="connsiteY0" fmla="*/ 0 h 371894"/>
                <a:gd name="connsiteX1" fmla="*/ 456127 w 456127"/>
                <a:gd name="connsiteY1" fmla="*/ 0 h 371894"/>
                <a:gd name="connsiteX2" fmla="*/ 456127 w 456127"/>
                <a:gd name="connsiteY2" fmla="*/ 371894 h 371894"/>
                <a:gd name="connsiteX3" fmla="*/ 0 w 456127"/>
                <a:gd name="connsiteY3" fmla="*/ 371894 h 371894"/>
                <a:gd name="connsiteX4" fmla="*/ 1005 w 456127"/>
                <a:gd name="connsiteY4" fmla="*/ 370103 h 371894"/>
                <a:gd name="connsiteX5" fmla="*/ 39828 w 456127"/>
                <a:gd name="connsiteY5" fmla="*/ 184171 h 371894"/>
                <a:gd name="connsiteX6" fmla="*/ 29791 w 456127"/>
                <a:gd name="connsiteY6" fmla="*/ 87903 h 371894"/>
                <a:gd name="connsiteX7" fmla="*/ 1570 w 456127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127" h="371894">
                  <a:moveTo>
                    <a:pt x="1570" y="0"/>
                  </a:moveTo>
                  <a:lnTo>
                    <a:pt x="456127" y="0"/>
                  </a:lnTo>
                  <a:lnTo>
                    <a:pt x="456127" y="371894"/>
                  </a:lnTo>
                  <a:lnTo>
                    <a:pt x="0" y="371894"/>
                  </a:lnTo>
                  <a:lnTo>
                    <a:pt x="1005" y="370103"/>
                  </a:lnTo>
                  <a:cubicBezTo>
                    <a:pt x="26004" y="312955"/>
                    <a:pt x="39828" y="250124"/>
                    <a:pt x="39828" y="184171"/>
                  </a:cubicBezTo>
                  <a:cubicBezTo>
                    <a:pt x="39828" y="151195"/>
                    <a:pt x="36372" y="118999"/>
                    <a:pt x="29791" y="87903"/>
                  </a:cubicBezTo>
                  <a:lnTo>
                    <a:pt x="157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301" y="1118384"/>
            <a:ext cx="4256862" cy="4753028"/>
          </a:xfrm>
        </p:spPr>
        <p:txBody>
          <a:bodyPr>
            <a:normAutofit/>
          </a:bodyPr>
          <a:lstStyle>
            <a:lvl1pPr marL="227013" indent="-227013">
              <a:buClr>
                <a:schemeClr val="accent1"/>
              </a:buClr>
              <a:defRPr sz="2400"/>
            </a:lvl1pPr>
            <a:lvl2pPr marL="568325" indent="-227013">
              <a:buClr>
                <a:schemeClr val="accent1"/>
              </a:buClr>
              <a:defRPr sz="2000"/>
            </a:lvl2pPr>
            <a:lvl3pPr marL="919163" indent="-238125">
              <a:buClr>
                <a:schemeClr val="accent1"/>
              </a:buClr>
              <a:defRPr sz="1800"/>
            </a:lvl3pPr>
            <a:lvl4pPr marL="1258888" indent="-227013">
              <a:buClr>
                <a:schemeClr val="accent1"/>
              </a:buClr>
              <a:defRPr sz="1600"/>
            </a:lvl4pPr>
            <a:lvl5pPr marL="1538288" indent="-165100">
              <a:buClr>
                <a:schemeClr val="accent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7733" y="1129511"/>
            <a:ext cx="4226199" cy="4741902"/>
          </a:xfrm>
        </p:spPr>
        <p:txBody>
          <a:bodyPr>
            <a:normAutofit/>
          </a:bodyPr>
          <a:lstStyle>
            <a:lvl1pPr marL="227013" indent="-227013">
              <a:buClr>
                <a:schemeClr val="accent1"/>
              </a:buClr>
              <a:defRPr sz="2400"/>
            </a:lvl1pPr>
            <a:lvl2pPr marL="568325" indent="-227013">
              <a:buClr>
                <a:schemeClr val="accent1"/>
              </a:buClr>
              <a:defRPr sz="2000"/>
            </a:lvl2pPr>
            <a:lvl3pPr marL="919163" indent="-238125">
              <a:buClr>
                <a:schemeClr val="accent1"/>
              </a:buClr>
              <a:defRPr sz="1800"/>
            </a:lvl3pPr>
            <a:lvl4pPr marL="1258888" indent="-227013">
              <a:buClr>
                <a:schemeClr val="accent1"/>
              </a:buClr>
              <a:defRPr sz="1600"/>
            </a:lvl4pPr>
            <a:lvl5pPr marL="1538288" indent="-165100">
              <a:buClr>
                <a:schemeClr val="accent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5" name="Picture 24" descr="rti_hs_logo_logo_full_color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44" y="0"/>
            <a:ext cx="1061058" cy="767397"/>
          </a:xfrm>
          <a:prstGeom prst="rect">
            <a:avLst/>
          </a:prstGeom>
        </p:spPr>
      </p:pic>
      <p:sp>
        <p:nvSpPr>
          <p:cNvPr id="11" name="Content Placeholder 18"/>
          <p:cNvSpPr>
            <a:spLocks noGrp="1"/>
          </p:cNvSpPr>
          <p:nvPr userDrawn="1">
            <p:ph sz="quarter" idx="13"/>
          </p:nvPr>
        </p:nvSpPr>
        <p:spPr>
          <a:xfrm>
            <a:off x="227013" y="5934719"/>
            <a:ext cx="8672513" cy="313681"/>
          </a:xfrm>
        </p:spPr>
        <p:txBody>
          <a:bodyPr anchor="b" anchorCtr="0">
            <a:noAutofit/>
          </a:bodyPr>
          <a:lstStyle>
            <a:lvl1pPr marL="0" indent="0">
              <a:spcBef>
                <a:spcPts val="264"/>
              </a:spcBef>
              <a:buFontTx/>
              <a:buNone/>
              <a:defRPr sz="1050"/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234950" y="133350"/>
            <a:ext cx="7428910" cy="921727"/>
          </a:xfrm>
        </p:spPr>
        <p:txBody>
          <a:bodyPr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032" y="6333067"/>
            <a:ext cx="1792224" cy="28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2" y="6261100"/>
            <a:ext cx="9154327" cy="418585"/>
            <a:chOff x="2" y="6261100"/>
            <a:chExt cx="9154327" cy="418585"/>
          </a:xfrm>
        </p:grpSpPr>
        <p:sp>
          <p:nvSpPr>
            <p:cNvPr id="24" name="Freeform 23"/>
            <p:cNvSpPr/>
            <p:nvPr userDrawn="1"/>
          </p:nvSpPr>
          <p:spPr>
            <a:xfrm>
              <a:off x="2" y="6261100"/>
              <a:ext cx="7779468" cy="418585"/>
            </a:xfrm>
            <a:custGeom>
              <a:avLst/>
              <a:gdLst>
                <a:gd name="connsiteX0" fmla="*/ 0 w 7779468"/>
                <a:gd name="connsiteY0" fmla="*/ 0 h 371894"/>
                <a:gd name="connsiteX1" fmla="*/ 7777897 w 7779468"/>
                <a:gd name="connsiteY1" fmla="*/ 0 h 371894"/>
                <a:gd name="connsiteX2" fmla="*/ 7749676 w 7779468"/>
                <a:gd name="connsiteY2" fmla="*/ 87903 h 371894"/>
                <a:gd name="connsiteX3" fmla="*/ 7739639 w 7779468"/>
                <a:gd name="connsiteY3" fmla="*/ 184171 h 371894"/>
                <a:gd name="connsiteX4" fmla="*/ 7778462 w 7779468"/>
                <a:gd name="connsiteY4" fmla="*/ 370103 h 371894"/>
                <a:gd name="connsiteX5" fmla="*/ 7779468 w 7779468"/>
                <a:gd name="connsiteY5" fmla="*/ 371894 h 371894"/>
                <a:gd name="connsiteX6" fmla="*/ 0 w 7779468"/>
                <a:gd name="connsiteY6" fmla="*/ 371894 h 371894"/>
                <a:gd name="connsiteX7" fmla="*/ 0 w 7779468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79468" h="371894">
                  <a:moveTo>
                    <a:pt x="0" y="0"/>
                  </a:moveTo>
                  <a:lnTo>
                    <a:pt x="7777897" y="0"/>
                  </a:lnTo>
                  <a:lnTo>
                    <a:pt x="7749676" y="87903"/>
                  </a:lnTo>
                  <a:cubicBezTo>
                    <a:pt x="7743095" y="118999"/>
                    <a:pt x="7739639" y="151195"/>
                    <a:pt x="7739639" y="184171"/>
                  </a:cubicBezTo>
                  <a:cubicBezTo>
                    <a:pt x="7739639" y="250124"/>
                    <a:pt x="7753463" y="312955"/>
                    <a:pt x="7778462" y="370103"/>
                  </a:cubicBezTo>
                  <a:lnTo>
                    <a:pt x="7779468" y="371894"/>
                  </a:lnTo>
                  <a:lnTo>
                    <a:pt x="0" y="371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  <p:sp>
          <p:nvSpPr>
            <p:cNvPr id="25" name="Freeform 24"/>
            <p:cNvSpPr/>
            <p:nvPr userDrawn="1"/>
          </p:nvSpPr>
          <p:spPr>
            <a:xfrm>
              <a:off x="8698202" y="6261100"/>
              <a:ext cx="456127" cy="418585"/>
            </a:xfrm>
            <a:custGeom>
              <a:avLst/>
              <a:gdLst>
                <a:gd name="connsiteX0" fmla="*/ 1570 w 456127"/>
                <a:gd name="connsiteY0" fmla="*/ 0 h 371894"/>
                <a:gd name="connsiteX1" fmla="*/ 456127 w 456127"/>
                <a:gd name="connsiteY1" fmla="*/ 0 h 371894"/>
                <a:gd name="connsiteX2" fmla="*/ 456127 w 456127"/>
                <a:gd name="connsiteY2" fmla="*/ 371894 h 371894"/>
                <a:gd name="connsiteX3" fmla="*/ 0 w 456127"/>
                <a:gd name="connsiteY3" fmla="*/ 371894 h 371894"/>
                <a:gd name="connsiteX4" fmla="*/ 1005 w 456127"/>
                <a:gd name="connsiteY4" fmla="*/ 370103 h 371894"/>
                <a:gd name="connsiteX5" fmla="*/ 39828 w 456127"/>
                <a:gd name="connsiteY5" fmla="*/ 184171 h 371894"/>
                <a:gd name="connsiteX6" fmla="*/ 29791 w 456127"/>
                <a:gd name="connsiteY6" fmla="*/ 87903 h 371894"/>
                <a:gd name="connsiteX7" fmla="*/ 1570 w 456127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127" h="371894">
                  <a:moveTo>
                    <a:pt x="1570" y="0"/>
                  </a:moveTo>
                  <a:lnTo>
                    <a:pt x="456127" y="0"/>
                  </a:lnTo>
                  <a:lnTo>
                    <a:pt x="456127" y="371894"/>
                  </a:lnTo>
                  <a:lnTo>
                    <a:pt x="0" y="371894"/>
                  </a:lnTo>
                  <a:lnTo>
                    <a:pt x="1005" y="370103"/>
                  </a:lnTo>
                  <a:cubicBezTo>
                    <a:pt x="26004" y="312955"/>
                    <a:pt x="39828" y="250124"/>
                    <a:pt x="39828" y="184171"/>
                  </a:cubicBezTo>
                  <a:cubicBezTo>
                    <a:pt x="39828" y="151195"/>
                    <a:pt x="36372" y="118999"/>
                    <a:pt x="29791" y="87903"/>
                  </a:cubicBezTo>
                  <a:lnTo>
                    <a:pt x="157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13" y="1069488"/>
            <a:ext cx="4216400" cy="400538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1312" y="1067777"/>
            <a:ext cx="4241800" cy="4149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241300" y="1482727"/>
            <a:ext cx="4208736" cy="4475162"/>
          </a:xfrm>
        </p:spPr>
        <p:txBody>
          <a:bodyPr>
            <a:normAutofit/>
          </a:bodyPr>
          <a:lstStyle>
            <a:lvl1pPr marL="227013" indent="-227013">
              <a:buClr>
                <a:schemeClr val="accent1"/>
              </a:buClr>
              <a:defRPr sz="2400"/>
            </a:lvl1pPr>
            <a:lvl2pPr marL="568325" indent="-227013">
              <a:buClr>
                <a:schemeClr val="accent1"/>
              </a:buClr>
              <a:defRPr sz="2000"/>
            </a:lvl2pPr>
            <a:lvl3pPr marL="919163" indent="-238125">
              <a:buClr>
                <a:schemeClr val="accent1"/>
              </a:buClr>
              <a:defRPr sz="1800"/>
            </a:lvl3pPr>
            <a:lvl4pPr marL="1258888" indent="-227013">
              <a:buClr>
                <a:schemeClr val="accent1"/>
              </a:buClr>
              <a:defRPr sz="1600"/>
            </a:lvl4pPr>
            <a:lvl5pPr marL="1538288" indent="-165100">
              <a:buClr>
                <a:schemeClr val="accent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666913" y="1495427"/>
            <a:ext cx="4226199" cy="4462461"/>
          </a:xfrm>
        </p:spPr>
        <p:txBody>
          <a:bodyPr>
            <a:normAutofit/>
          </a:bodyPr>
          <a:lstStyle>
            <a:lvl1pPr marL="227013" indent="-227013">
              <a:buClr>
                <a:schemeClr val="accent1"/>
              </a:buClr>
              <a:defRPr sz="2400"/>
            </a:lvl1pPr>
            <a:lvl2pPr marL="568325" indent="-227013">
              <a:buClr>
                <a:schemeClr val="accent1"/>
              </a:buClr>
              <a:defRPr sz="2000"/>
            </a:lvl2pPr>
            <a:lvl3pPr marL="919163" indent="-238125">
              <a:buClr>
                <a:schemeClr val="accent1"/>
              </a:buClr>
              <a:defRPr sz="1800"/>
            </a:lvl3pPr>
            <a:lvl4pPr marL="1258888" indent="-227013">
              <a:buClr>
                <a:schemeClr val="accent1"/>
              </a:buClr>
              <a:defRPr sz="1600"/>
            </a:lvl4pPr>
            <a:lvl5pPr marL="1538288" indent="-165100">
              <a:buClr>
                <a:schemeClr val="accent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9" name="Picture 28" descr="rti_hs_logo_logo_full_color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44" y="0"/>
            <a:ext cx="1061058" cy="767397"/>
          </a:xfrm>
          <a:prstGeom prst="rect">
            <a:avLst/>
          </a:prstGeom>
        </p:spPr>
      </p:pic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227013" y="5934718"/>
            <a:ext cx="8670925" cy="313682"/>
          </a:xfrm>
        </p:spPr>
        <p:txBody>
          <a:bodyPr anchor="b" anchorCtr="0">
            <a:noAutofit/>
          </a:bodyPr>
          <a:lstStyle>
            <a:lvl1pPr marL="0" indent="0">
              <a:spcBef>
                <a:spcPts val="264"/>
              </a:spcBef>
              <a:buNone/>
              <a:defRPr sz="1050"/>
            </a:lvl1pPr>
            <a:lvl2pPr marL="457200" indent="0">
              <a:spcBef>
                <a:spcPts val="264"/>
              </a:spcBef>
              <a:buNone/>
              <a:defRPr sz="1050"/>
            </a:lvl2pPr>
            <a:lvl3pPr marL="914400" indent="0">
              <a:spcBef>
                <a:spcPts val="264"/>
              </a:spcBef>
              <a:buNone/>
              <a:defRPr sz="1050"/>
            </a:lvl3pPr>
            <a:lvl4pPr marL="1371600" indent="0">
              <a:spcBef>
                <a:spcPts val="264"/>
              </a:spcBef>
              <a:buNone/>
              <a:defRPr sz="1050"/>
            </a:lvl4pPr>
            <a:lvl5pPr marL="1828800" indent="0">
              <a:spcBef>
                <a:spcPts val="264"/>
              </a:spcBef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234950" y="133350"/>
            <a:ext cx="7428910" cy="921727"/>
          </a:xfrm>
        </p:spPr>
        <p:txBody>
          <a:bodyPr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032" y="6333067"/>
            <a:ext cx="1792224" cy="28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41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2" y="6261100"/>
            <a:ext cx="9154327" cy="418585"/>
            <a:chOff x="2" y="6261100"/>
            <a:chExt cx="9154327" cy="418585"/>
          </a:xfrm>
        </p:grpSpPr>
        <p:sp>
          <p:nvSpPr>
            <p:cNvPr id="24" name="Freeform 23"/>
            <p:cNvSpPr/>
            <p:nvPr userDrawn="1"/>
          </p:nvSpPr>
          <p:spPr>
            <a:xfrm>
              <a:off x="2" y="6261100"/>
              <a:ext cx="7779468" cy="418585"/>
            </a:xfrm>
            <a:custGeom>
              <a:avLst/>
              <a:gdLst>
                <a:gd name="connsiteX0" fmla="*/ 0 w 7779468"/>
                <a:gd name="connsiteY0" fmla="*/ 0 h 371894"/>
                <a:gd name="connsiteX1" fmla="*/ 7777897 w 7779468"/>
                <a:gd name="connsiteY1" fmla="*/ 0 h 371894"/>
                <a:gd name="connsiteX2" fmla="*/ 7749676 w 7779468"/>
                <a:gd name="connsiteY2" fmla="*/ 87903 h 371894"/>
                <a:gd name="connsiteX3" fmla="*/ 7739639 w 7779468"/>
                <a:gd name="connsiteY3" fmla="*/ 184171 h 371894"/>
                <a:gd name="connsiteX4" fmla="*/ 7778462 w 7779468"/>
                <a:gd name="connsiteY4" fmla="*/ 370103 h 371894"/>
                <a:gd name="connsiteX5" fmla="*/ 7779468 w 7779468"/>
                <a:gd name="connsiteY5" fmla="*/ 371894 h 371894"/>
                <a:gd name="connsiteX6" fmla="*/ 0 w 7779468"/>
                <a:gd name="connsiteY6" fmla="*/ 371894 h 371894"/>
                <a:gd name="connsiteX7" fmla="*/ 0 w 7779468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79468" h="371894">
                  <a:moveTo>
                    <a:pt x="0" y="0"/>
                  </a:moveTo>
                  <a:lnTo>
                    <a:pt x="7777897" y="0"/>
                  </a:lnTo>
                  <a:lnTo>
                    <a:pt x="7749676" y="87903"/>
                  </a:lnTo>
                  <a:cubicBezTo>
                    <a:pt x="7743095" y="118999"/>
                    <a:pt x="7739639" y="151195"/>
                    <a:pt x="7739639" y="184171"/>
                  </a:cubicBezTo>
                  <a:cubicBezTo>
                    <a:pt x="7739639" y="250124"/>
                    <a:pt x="7753463" y="312955"/>
                    <a:pt x="7778462" y="370103"/>
                  </a:cubicBezTo>
                  <a:lnTo>
                    <a:pt x="7779468" y="371894"/>
                  </a:lnTo>
                  <a:lnTo>
                    <a:pt x="0" y="371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  <p:sp>
          <p:nvSpPr>
            <p:cNvPr id="26" name="Freeform 25"/>
            <p:cNvSpPr/>
            <p:nvPr userDrawn="1"/>
          </p:nvSpPr>
          <p:spPr>
            <a:xfrm>
              <a:off x="8698202" y="6261100"/>
              <a:ext cx="456127" cy="418585"/>
            </a:xfrm>
            <a:custGeom>
              <a:avLst/>
              <a:gdLst>
                <a:gd name="connsiteX0" fmla="*/ 1570 w 456127"/>
                <a:gd name="connsiteY0" fmla="*/ 0 h 371894"/>
                <a:gd name="connsiteX1" fmla="*/ 456127 w 456127"/>
                <a:gd name="connsiteY1" fmla="*/ 0 h 371894"/>
                <a:gd name="connsiteX2" fmla="*/ 456127 w 456127"/>
                <a:gd name="connsiteY2" fmla="*/ 371894 h 371894"/>
                <a:gd name="connsiteX3" fmla="*/ 0 w 456127"/>
                <a:gd name="connsiteY3" fmla="*/ 371894 h 371894"/>
                <a:gd name="connsiteX4" fmla="*/ 1005 w 456127"/>
                <a:gd name="connsiteY4" fmla="*/ 370103 h 371894"/>
                <a:gd name="connsiteX5" fmla="*/ 39828 w 456127"/>
                <a:gd name="connsiteY5" fmla="*/ 184171 h 371894"/>
                <a:gd name="connsiteX6" fmla="*/ 29791 w 456127"/>
                <a:gd name="connsiteY6" fmla="*/ 87903 h 371894"/>
                <a:gd name="connsiteX7" fmla="*/ 1570 w 456127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127" h="371894">
                  <a:moveTo>
                    <a:pt x="1570" y="0"/>
                  </a:moveTo>
                  <a:lnTo>
                    <a:pt x="456127" y="0"/>
                  </a:lnTo>
                  <a:lnTo>
                    <a:pt x="456127" y="371894"/>
                  </a:lnTo>
                  <a:lnTo>
                    <a:pt x="0" y="371894"/>
                  </a:lnTo>
                  <a:lnTo>
                    <a:pt x="1005" y="370103"/>
                  </a:lnTo>
                  <a:cubicBezTo>
                    <a:pt x="26004" y="312955"/>
                    <a:pt x="39828" y="250124"/>
                    <a:pt x="39828" y="184171"/>
                  </a:cubicBezTo>
                  <a:cubicBezTo>
                    <a:pt x="39828" y="151195"/>
                    <a:pt x="36372" y="118999"/>
                    <a:pt x="29791" y="87903"/>
                  </a:cubicBezTo>
                  <a:lnTo>
                    <a:pt x="157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241301" y="1115510"/>
            <a:ext cx="8656638" cy="2405119"/>
          </a:xfrm>
        </p:spPr>
        <p:txBody>
          <a:bodyPr/>
          <a:lstStyle>
            <a:lvl1pPr marL="227013" indent="-227013">
              <a:buClr>
                <a:schemeClr val="accent1"/>
              </a:buClr>
              <a:defRPr/>
            </a:lvl1pPr>
            <a:lvl2pPr marL="568325" indent="-227013">
              <a:buClr>
                <a:schemeClr val="accent1"/>
              </a:buClr>
              <a:defRPr/>
            </a:lvl2pPr>
            <a:lvl3pPr marL="857250" indent="-176213">
              <a:buClr>
                <a:schemeClr val="accent1"/>
              </a:buClr>
              <a:defRPr/>
            </a:lvl3pPr>
            <a:lvl4pPr marL="1258888" indent="-227013">
              <a:buClr>
                <a:schemeClr val="accent1"/>
              </a:buClr>
              <a:defRPr/>
            </a:lvl4pPr>
            <a:lvl5pPr marL="1600200" indent="-227013"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227013" y="5945356"/>
            <a:ext cx="8704263" cy="303044"/>
          </a:xfrm>
        </p:spPr>
        <p:txBody>
          <a:bodyPr anchor="b" anchorCtr="0">
            <a:normAutofit/>
          </a:bodyPr>
          <a:lstStyle>
            <a:lvl1pPr marL="0" indent="0" algn="l">
              <a:spcBef>
                <a:spcPts val="264"/>
              </a:spcBef>
              <a:buFontTx/>
              <a:buNone/>
              <a:defRPr sz="105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5" name="Picture 24" descr="rti_hs_logo_logo_full_color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44" y="0"/>
            <a:ext cx="1061058" cy="767397"/>
          </a:xfrm>
          <a:prstGeom prst="rect">
            <a:avLst/>
          </a:prstGeom>
        </p:spPr>
      </p:pic>
      <p:sp>
        <p:nvSpPr>
          <p:cNvPr id="18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234950" y="133350"/>
            <a:ext cx="7428910" cy="921727"/>
          </a:xfrm>
        </p:spPr>
        <p:txBody>
          <a:bodyPr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Content Placeholder 14"/>
          <p:cNvSpPr>
            <a:spLocks noGrp="1"/>
          </p:cNvSpPr>
          <p:nvPr>
            <p:ph sz="quarter" idx="16"/>
          </p:nvPr>
        </p:nvSpPr>
        <p:spPr>
          <a:xfrm>
            <a:off x="234950" y="3539742"/>
            <a:ext cx="8656638" cy="2405119"/>
          </a:xfrm>
        </p:spPr>
        <p:txBody>
          <a:bodyPr/>
          <a:lstStyle>
            <a:lvl1pPr marL="227013" indent="-227013">
              <a:buClr>
                <a:schemeClr val="accent1"/>
              </a:buClr>
              <a:defRPr/>
            </a:lvl1pPr>
            <a:lvl2pPr marL="568325" indent="-227013">
              <a:buClr>
                <a:schemeClr val="accent1"/>
              </a:buClr>
              <a:defRPr/>
            </a:lvl2pPr>
            <a:lvl3pPr marL="857250" indent="-176213">
              <a:buClr>
                <a:schemeClr val="accent1"/>
              </a:buClr>
              <a:defRPr/>
            </a:lvl3pPr>
            <a:lvl4pPr marL="1258888" indent="-227013">
              <a:buClr>
                <a:schemeClr val="accent1"/>
              </a:buClr>
              <a:defRPr/>
            </a:lvl4pPr>
            <a:lvl5pPr marL="1600200" indent="-227013"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032" y="6333067"/>
            <a:ext cx="1792224" cy="28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5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" y="6261100"/>
            <a:ext cx="9154327" cy="418585"/>
            <a:chOff x="2" y="6261100"/>
            <a:chExt cx="9154327" cy="418585"/>
          </a:xfrm>
        </p:grpSpPr>
        <p:sp>
          <p:nvSpPr>
            <p:cNvPr id="22" name="Freeform 21"/>
            <p:cNvSpPr/>
            <p:nvPr userDrawn="1"/>
          </p:nvSpPr>
          <p:spPr>
            <a:xfrm>
              <a:off x="2" y="6261100"/>
              <a:ext cx="7779468" cy="418585"/>
            </a:xfrm>
            <a:custGeom>
              <a:avLst/>
              <a:gdLst>
                <a:gd name="connsiteX0" fmla="*/ 0 w 7779468"/>
                <a:gd name="connsiteY0" fmla="*/ 0 h 371894"/>
                <a:gd name="connsiteX1" fmla="*/ 7777897 w 7779468"/>
                <a:gd name="connsiteY1" fmla="*/ 0 h 371894"/>
                <a:gd name="connsiteX2" fmla="*/ 7749676 w 7779468"/>
                <a:gd name="connsiteY2" fmla="*/ 87903 h 371894"/>
                <a:gd name="connsiteX3" fmla="*/ 7739639 w 7779468"/>
                <a:gd name="connsiteY3" fmla="*/ 184171 h 371894"/>
                <a:gd name="connsiteX4" fmla="*/ 7778462 w 7779468"/>
                <a:gd name="connsiteY4" fmla="*/ 370103 h 371894"/>
                <a:gd name="connsiteX5" fmla="*/ 7779468 w 7779468"/>
                <a:gd name="connsiteY5" fmla="*/ 371894 h 371894"/>
                <a:gd name="connsiteX6" fmla="*/ 0 w 7779468"/>
                <a:gd name="connsiteY6" fmla="*/ 371894 h 371894"/>
                <a:gd name="connsiteX7" fmla="*/ 0 w 7779468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79468" h="371894">
                  <a:moveTo>
                    <a:pt x="0" y="0"/>
                  </a:moveTo>
                  <a:lnTo>
                    <a:pt x="7777897" y="0"/>
                  </a:lnTo>
                  <a:lnTo>
                    <a:pt x="7749676" y="87903"/>
                  </a:lnTo>
                  <a:cubicBezTo>
                    <a:pt x="7743095" y="118999"/>
                    <a:pt x="7739639" y="151195"/>
                    <a:pt x="7739639" y="184171"/>
                  </a:cubicBezTo>
                  <a:cubicBezTo>
                    <a:pt x="7739639" y="250124"/>
                    <a:pt x="7753463" y="312955"/>
                    <a:pt x="7778462" y="370103"/>
                  </a:cubicBezTo>
                  <a:lnTo>
                    <a:pt x="7779468" y="371894"/>
                  </a:lnTo>
                  <a:lnTo>
                    <a:pt x="0" y="371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6FAF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Freeform 22"/>
            <p:cNvSpPr/>
            <p:nvPr userDrawn="1"/>
          </p:nvSpPr>
          <p:spPr>
            <a:xfrm>
              <a:off x="8698202" y="6261100"/>
              <a:ext cx="456127" cy="418585"/>
            </a:xfrm>
            <a:custGeom>
              <a:avLst/>
              <a:gdLst>
                <a:gd name="connsiteX0" fmla="*/ 1570 w 456127"/>
                <a:gd name="connsiteY0" fmla="*/ 0 h 371894"/>
                <a:gd name="connsiteX1" fmla="*/ 456127 w 456127"/>
                <a:gd name="connsiteY1" fmla="*/ 0 h 371894"/>
                <a:gd name="connsiteX2" fmla="*/ 456127 w 456127"/>
                <a:gd name="connsiteY2" fmla="*/ 371894 h 371894"/>
                <a:gd name="connsiteX3" fmla="*/ 0 w 456127"/>
                <a:gd name="connsiteY3" fmla="*/ 371894 h 371894"/>
                <a:gd name="connsiteX4" fmla="*/ 1005 w 456127"/>
                <a:gd name="connsiteY4" fmla="*/ 370103 h 371894"/>
                <a:gd name="connsiteX5" fmla="*/ 39828 w 456127"/>
                <a:gd name="connsiteY5" fmla="*/ 184171 h 371894"/>
                <a:gd name="connsiteX6" fmla="*/ 29791 w 456127"/>
                <a:gd name="connsiteY6" fmla="*/ 87903 h 371894"/>
                <a:gd name="connsiteX7" fmla="*/ 1570 w 456127"/>
                <a:gd name="connsiteY7" fmla="*/ 0 h 371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127" h="371894">
                  <a:moveTo>
                    <a:pt x="1570" y="0"/>
                  </a:moveTo>
                  <a:lnTo>
                    <a:pt x="456127" y="0"/>
                  </a:lnTo>
                  <a:lnTo>
                    <a:pt x="456127" y="371894"/>
                  </a:lnTo>
                  <a:lnTo>
                    <a:pt x="0" y="371894"/>
                  </a:lnTo>
                  <a:lnTo>
                    <a:pt x="1005" y="370103"/>
                  </a:lnTo>
                  <a:cubicBezTo>
                    <a:pt x="26004" y="312955"/>
                    <a:pt x="39828" y="250124"/>
                    <a:pt x="39828" y="184171"/>
                  </a:cubicBezTo>
                  <a:cubicBezTo>
                    <a:pt x="39828" y="151195"/>
                    <a:pt x="36372" y="118999"/>
                    <a:pt x="29791" y="87903"/>
                  </a:cubicBezTo>
                  <a:lnTo>
                    <a:pt x="1570" y="0"/>
                  </a:lnTo>
                  <a:close/>
                </a:path>
              </a:pathLst>
            </a:custGeom>
            <a:solidFill>
              <a:srgbClr val="459FB2">
                <a:alpha val="89804"/>
              </a:srgb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8" name="Picture 17" descr="rti_hs_logo_logo_full_color_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44" y="0"/>
            <a:ext cx="1061058" cy="767397"/>
          </a:xfrm>
          <a:prstGeom prst="rect">
            <a:avLst/>
          </a:prstGeom>
        </p:spPr>
      </p:pic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241300" y="6266614"/>
            <a:ext cx="2133600" cy="413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66B896-117A-C347-A486-C8F5530CBB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234950" y="133350"/>
            <a:ext cx="7428910" cy="921727"/>
          </a:xfrm>
        </p:spPr>
        <p:txBody>
          <a:bodyPr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4950" y="1089366"/>
            <a:ext cx="8630702" cy="396534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459FB2"/>
                </a:solidFill>
              </a:defRPr>
            </a:lvl1pPr>
          </a:lstStyle>
          <a:p>
            <a:pPr lvl="0"/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4" name="Content Placeholder 18"/>
          <p:cNvSpPr>
            <a:spLocks noGrp="1"/>
          </p:cNvSpPr>
          <p:nvPr>
            <p:ph sz="quarter" idx="14"/>
          </p:nvPr>
        </p:nvSpPr>
        <p:spPr>
          <a:xfrm>
            <a:off x="227013" y="5934075"/>
            <a:ext cx="8672514" cy="314325"/>
          </a:xfrm>
        </p:spPr>
        <p:txBody>
          <a:bodyPr anchor="b" anchorCtr="0">
            <a:noAutofit/>
          </a:bodyPr>
          <a:lstStyle>
            <a:lvl1pPr marL="0" indent="0">
              <a:spcBef>
                <a:spcPts val="264"/>
              </a:spcBef>
              <a:buFontTx/>
              <a:buNone/>
              <a:defRPr sz="1050"/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032" y="6333067"/>
            <a:ext cx="1792224" cy="28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7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5900" y="198438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00" y="1600200"/>
            <a:ext cx="871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13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2D7D9-BE59-5243-A9D2-FBDF901E820E}" type="datetime1">
              <a:rPr lang="en-US" smtClean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4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6B896-117A-C347-A486-C8F5530CBB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6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56" r:id="rId2"/>
    <p:sldLayoutId id="2147483672" r:id="rId3"/>
    <p:sldLayoutId id="2147483673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70" r:id="rId10"/>
    <p:sldLayoutId id="2147483669" r:id="rId11"/>
    <p:sldLayoutId id="2147483671" r:id="rId12"/>
    <p:sldLayoutId id="2147483668" r:id="rId13"/>
  </p:sldLayoutIdLst>
  <p:hf hdr="0" ftr="0" dt="0"/>
  <p:txStyles>
    <p:titleStyle>
      <a:lvl1pPr marL="0" indent="0" algn="l" defTabSz="457200" rtl="0" eaLnBrk="1" latinLnBrk="0" hangingPunct="1">
        <a:spcBef>
          <a:spcPct val="0"/>
        </a:spcBef>
        <a:buNone/>
        <a:defRPr sz="28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258" y="1407640"/>
            <a:ext cx="6781126" cy="1384995"/>
          </a:xfrm>
        </p:spPr>
        <p:txBody>
          <a:bodyPr wrap="square">
            <a:spAutoFit/>
          </a:bodyPr>
          <a:lstStyle/>
          <a:p>
            <a:r>
              <a:rPr lang="en-US" b="1" dirty="0"/>
              <a:t>Crizotinib outcomes in </a:t>
            </a:r>
            <a:r>
              <a:rPr lang="en-US" b="1" i="1" dirty="0"/>
              <a:t>ALK</a:t>
            </a:r>
            <a:r>
              <a:rPr lang="en-US" b="1" dirty="0"/>
              <a:t>- positive advanced NSCLC patients with brain metastases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258" y="3227087"/>
            <a:ext cx="5923488" cy="738664"/>
          </a:xfrm>
        </p:spPr>
        <p:txBody>
          <a:bodyPr>
            <a:spAutoFit/>
          </a:bodyPr>
          <a:lstStyle/>
          <a:p>
            <a:r>
              <a:rPr lang="en-US" baseline="30000" dirty="0"/>
              <a:t>1</a:t>
            </a:r>
            <a:r>
              <a:rPr lang="en-US" dirty="0"/>
              <a:t>RTI Health Solutions, Research Triangle Park, NC/United States of America, </a:t>
            </a:r>
            <a:r>
              <a:rPr lang="en-US" baseline="30000" dirty="0"/>
              <a:t>2</a:t>
            </a:r>
            <a:r>
              <a:rPr lang="en-US" dirty="0"/>
              <a:t>RTI Health Solutions, Waltham, MA/United States of America, </a:t>
            </a:r>
            <a:r>
              <a:rPr lang="en-US" baseline="30000" dirty="0" smtClean="0"/>
              <a:t>3</a:t>
            </a:r>
            <a:r>
              <a:rPr lang="en-US" dirty="0" smtClean="0"/>
              <a:t>Pfizer, Inc. </a:t>
            </a:r>
            <a:r>
              <a:rPr lang="en-US" dirty="0"/>
              <a:t>New York, NY/United States of America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80258" y="2792635"/>
            <a:ext cx="5923488" cy="307777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400" b="0" i="0" kern="12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189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smtClean="0"/>
              <a:t>Keith L. Davis, MA,</a:t>
            </a:r>
            <a:r>
              <a:rPr lang="en-US" baseline="30000" dirty="0" smtClean="0"/>
              <a:t>1</a:t>
            </a:r>
            <a:r>
              <a:rPr lang="en-US" dirty="0" smtClean="0"/>
              <a:t> James A. Kaye, MD, DrPH,</a:t>
            </a:r>
            <a:r>
              <a:rPr lang="en-US" baseline="30000" dirty="0" smtClean="0"/>
              <a:t>2</a:t>
            </a:r>
            <a:r>
              <a:rPr lang="en-US" dirty="0" smtClean="0"/>
              <a:t> Shrividya Iyer, PhD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80258" y="4092426"/>
            <a:ext cx="7607603" cy="2769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400" b="0" i="0" kern="12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189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Mini Oral </a:t>
            </a:r>
            <a:r>
              <a:rPr lang="en-US" sz="1200" dirty="0"/>
              <a:t>P</a:t>
            </a:r>
            <a:r>
              <a:rPr lang="en-US" sz="1200" dirty="0" smtClean="0"/>
              <a:t>resentation at the 16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World Conference on Lung Cancer, Sep 6-9, 2015, Denver, CO, USA</a:t>
            </a:r>
            <a:endParaRPr lang="en-US" sz="1200" baseline="30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80258" y="4995187"/>
            <a:ext cx="7607603" cy="2769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400" b="0" i="0" kern="12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189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Financial Disclosure: This study was sponsored by Pfizer, Inc.</a:t>
            </a:r>
            <a:endParaRPr lang="en-US" sz="1200" baseline="30000" dirty="0"/>
          </a:p>
        </p:txBody>
      </p:sp>
    </p:spTree>
    <p:extLst>
      <p:ext uri="{BB962C8B-B14F-4D97-AF65-F5344CB8AC3E}">
        <p14:creationId xmlns:p14="http://schemas.microsoft.com/office/powerpoint/2010/main" val="36593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064" y="1055077"/>
            <a:ext cx="8661400" cy="448407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200" dirty="0" smtClean="0"/>
              <a:t>Brain metastases are reported at initial diagnosis in 15-35% of patients with </a:t>
            </a:r>
            <a:r>
              <a:rPr lang="en-US" sz="2200" i="1" dirty="0" smtClean="0"/>
              <a:t>ALK</a:t>
            </a:r>
            <a:r>
              <a:rPr lang="en-US" sz="2200" dirty="0"/>
              <a:t>+</a:t>
            </a:r>
            <a:r>
              <a:rPr lang="en-US" sz="2200" dirty="0" smtClean="0"/>
              <a:t> metastatic non-small cell lung cancer (NSCLC)</a:t>
            </a:r>
            <a:r>
              <a:rPr lang="en-US" sz="2200" baseline="30000" dirty="0" smtClean="0"/>
              <a:t>1-3 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Frequency of brain lesions can increase (up to 46% of </a:t>
            </a:r>
            <a:r>
              <a:rPr lang="en-US" sz="2200" i="1" dirty="0"/>
              <a:t>ALK</a:t>
            </a:r>
            <a:r>
              <a:rPr lang="en-US" sz="2200" dirty="0"/>
              <a:t>+ </a:t>
            </a:r>
            <a:r>
              <a:rPr lang="en-US" sz="2200" dirty="0" smtClean="0"/>
              <a:t>patients by one estimate</a:t>
            </a:r>
            <a:r>
              <a:rPr lang="en-US" sz="2200" baseline="30000" dirty="0" smtClean="0"/>
              <a:t>4</a:t>
            </a:r>
            <a:r>
              <a:rPr lang="en-US" sz="2200" dirty="0" smtClean="0"/>
              <a:t>) over the course of first-line therapy</a:t>
            </a:r>
            <a:endParaRPr lang="en-US" sz="2200" baseline="30000" dirty="0" smtClean="0"/>
          </a:p>
          <a:p>
            <a:pPr>
              <a:spcBef>
                <a:spcPts val="1800"/>
              </a:spcBef>
            </a:pPr>
            <a:r>
              <a:rPr lang="en-US" sz="2200" dirty="0" smtClean="0"/>
              <a:t>Crizotinib is an oral tyrosine kinase inhibitor (TKI) with proven efficacy against </a:t>
            </a:r>
            <a:r>
              <a:rPr lang="en-US" sz="2200" i="1" dirty="0" smtClean="0"/>
              <a:t>ALK</a:t>
            </a:r>
            <a:r>
              <a:rPr lang="en-US" sz="2200" dirty="0" smtClean="0"/>
              <a:t>+ tumors</a:t>
            </a:r>
            <a:r>
              <a:rPr lang="en-US" sz="2200" baseline="30000" dirty="0" smtClean="0"/>
              <a:t>3,5</a:t>
            </a:r>
            <a:r>
              <a:rPr lang="en-US" sz="2200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Clinical benefits of crizotinib in </a:t>
            </a:r>
            <a:r>
              <a:rPr lang="en-US" sz="2200" i="1" dirty="0" smtClean="0"/>
              <a:t>ALK</a:t>
            </a:r>
            <a:r>
              <a:rPr lang="en-US" sz="2200" dirty="0" smtClean="0"/>
              <a:t>+ metastatic NSCLC patients with brain metastases have been documented in trial data</a:t>
            </a:r>
            <a:r>
              <a:rPr lang="en-US" sz="2200" baseline="30000" dirty="0" smtClean="0"/>
              <a:t>6</a:t>
            </a:r>
            <a:r>
              <a:rPr lang="en-US" sz="2200" dirty="0" smtClean="0"/>
              <a:t> and in single-case reports</a:t>
            </a:r>
            <a:r>
              <a:rPr lang="en-US" sz="2200" baseline="30000" dirty="0" smtClean="0"/>
              <a:t>7</a:t>
            </a:r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234950" y="5764158"/>
            <a:ext cx="8672514" cy="446535"/>
          </a:xfrm>
        </p:spPr>
        <p:txBody>
          <a:bodyPr/>
          <a:lstStyle/>
          <a:p>
            <a:r>
              <a:rPr lang="en-US" sz="900" b="1" dirty="0" smtClean="0"/>
              <a:t>1.</a:t>
            </a:r>
            <a:r>
              <a:rPr lang="en-US" sz="900" dirty="0" smtClean="0"/>
              <a:t> </a:t>
            </a:r>
            <a:r>
              <a:rPr lang="en-US" sz="900" dirty="0" err="1" smtClean="0"/>
              <a:t>Doebele</a:t>
            </a:r>
            <a:r>
              <a:rPr lang="en-US" sz="900" dirty="0" smtClean="0"/>
              <a:t> et al. </a:t>
            </a:r>
            <a:r>
              <a:rPr lang="en-US" sz="900" i="1" dirty="0" smtClean="0"/>
              <a:t>Cancer</a:t>
            </a:r>
            <a:r>
              <a:rPr lang="en-US" sz="900" dirty="0" smtClean="0"/>
              <a:t> 2012;118:4502-11. </a:t>
            </a:r>
            <a:r>
              <a:rPr lang="en-US" sz="900" b="1" dirty="0" smtClean="0"/>
              <a:t>2.</a:t>
            </a:r>
            <a:r>
              <a:rPr lang="en-US" sz="900" dirty="0" smtClean="0"/>
              <a:t> </a:t>
            </a:r>
            <a:r>
              <a:rPr lang="en-US" sz="900" dirty="0"/>
              <a:t>Kang </a:t>
            </a:r>
            <a:r>
              <a:rPr lang="en-US" sz="900" dirty="0" smtClean="0"/>
              <a:t>et </a:t>
            </a:r>
            <a:r>
              <a:rPr lang="en-US" sz="900" dirty="0"/>
              <a:t>al. </a:t>
            </a:r>
            <a:r>
              <a:rPr lang="en-US" sz="900" i="1" dirty="0" err="1" smtClean="0"/>
              <a:t>Respir</a:t>
            </a:r>
            <a:r>
              <a:rPr lang="en-US" sz="900" i="1" dirty="0" smtClean="0"/>
              <a:t> </a:t>
            </a:r>
            <a:r>
              <a:rPr lang="en-US" sz="900" i="1" dirty="0"/>
              <a:t>Med </a:t>
            </a:r>
            <a:r>
              <a:rPr lang="en-US" sz="900" dirty="0"/>
              <a:t>2014;108:388-94</a:t>
            </a:r>
            <a:r>
              <a:rPr lang="en-US" sz="900" dirty="0" smtClean="0"/>
              <a:t>. </a:t>
            </a:r>
            <a:r>
              <a:rPr lang="en-US" sz="900" b="1" dirty="0" smtClean="0"/>
              <a:t>3. </a:t>
            </a:r>
            <a:r>
              <a:rPr lang="en-US" sz="900" dirty="0"/>
              <a:t>Shaw </a:t>
            </a:r>
            <a:r>
              <a:rPr lang="en-US" sz="900" dirty="0" smtClean="0"/>
              <a:t>et </a:t>
            </a:r>
            <a:r>
              <a:rPr lang="en-US" sz="900" dirty="0"/>
              <a:t>al. </a:t>
            </a:r>
            <a:r>
              <a:rPr lang="en-US" sz="900" i="1" dirty="0" smtClean="0"/>
              <a:t>N </a:t>
            </a:r>
            <a:r>
              <a:rPr lang="en-US" sz="900" i="1" dirty="0" err="1"/>
              <a:t>Engl</a:t>
            </a:r>
            <a:r>
              <a:rPr lang="en-US" sz="900" i="1" dirty="0"/>
              <a:t> J Med </a:t>
            </a:r>
            <a:r>
              <a:rPr lang="en-US" sz="900" dirty="0"/>
              <a:t>2013;368:2385-94</a:t>
            </a:r>
            <a:r>
              <a:rPr lang="en-US" sz="900" dirty="0" smtClean="0"/>
              <a:t>. </a:t>
            </a:r>
          </a:p>
          <a:p>
            <a:r>
              <a:rPr lang="en-US" sz="900" b="1" dirty="0" smtClean="0"/>
              <a:t>4. </a:t>
            </a:r>
            <a:r>
              <a:rPr lang="en-US" sz="900" dirty="0" err="1"/>
              <a:t>Weickhardt</a:t>
            </a:r>
            <a:r>
              <a:rPr lang="en-US" sz="900" dirty="0"/>
              <a:t> </a:t>
            </a:r>
            <a:r>
              <a:rPr lang="en-US" sz="900" dirty="0" smtClean="0"/>
              <a:t>et </a:t>
            </a:r>
            <a:r>
              <a:rPr lang="en-US" sz="900" dirty="0"/>
              <a:t>al. </a:t>
            </a:r>
            <a:r>
              <a:rPr lang="en-US" sz="900" i="1" dirty="0" smtClean="0"/>
              <a:t>J </a:t>
            </a:r>
            <a:r>
              <a:rPr lang="en-US" sz="900" i="1" dirty="0" err="1"/>
              <a:t>Thorac</a:t>
            </a:r>
            <a:r>
              <a:rPr lang="en-US" sz="900" i="1" dirty="0"/>
              <a:t> </a:t>
            </a:r>
            <a:r>
              <a:rPr lang="en-US" sz="900" i="1" dirty="0" err="1" smtClean="0"/>
              <a:t>Oncol</a:t>
            </a:r>
            <a:r>
              <a:rPr lang="en-US" sz="900" dirty="0"/>
              <a:t> </a:t>
            </a:r>
            <a:r>
              <a:rPr lang="en-US" sz="900" dirty="0" smtClean="0"/>
              <a:t>2012;7:1807-1814. </a:t>
            </a:r>
            <a:r>
              <a:rPr lang="en-US" sz="900" b="1" dirty="0" smtClean="0"/>
              <a:t>5.</a:t>
            </a:r>
            <a:r>
              <a:rPr lang="en-US" sz="900" dirty="0" smtClean="0"/>
              <a:t> </a:t>
            </a:r>
            <a:r>
              <a:rPr lang="en-US" sz="900" dirty="0" err="1"/>
              <a:t>Ou</a:t>
            </a:r>
            <a:r>
              <a:rPr lang="en-US" sz="900" dirty="0"/>
              <a:t> </a:t>
            </a:r>
            <a:r>
              <a:rPr lang="en-US" sz="900" dirty="0" smtClean="0"/>
              <a:t>et al. </a:t>
            </a:r>
            <a:r>
              <a:rPr lang="en-US" sz="900" i="1" dirty="0" smtClean="0"/>
              <a:t>Ann </a:t>
            </a:r>
            <a:r>
              <a:rPr lang="en-US" sz="900" i="1" dirty="0" err="1"/>
              <a:t>Oncol</a:t>
            </a:r>
            <a:r>
              <a:rPr lang="en-US" sz="900" i="1" dirty="0"/>
              <a:t> </a:t>
            </a:r>
            <a:r>
              <a:rPr lang="en-US" sz="900" dirty="0"/>
              <a:t>2014;25:415-22</a:t>
            </a:r>
            <a:r>
              <a:rPr lang="en-US" sz="900" dirty="0" smtClean="0"/>
              <a:t>. </a:t>
            </a:r>
            <a:r>
              <a:rPr lang="en-US" sz="900" b="1" dirty="0" smtClean="0"/>
              <a:t>6.</a:t>
            </a:r>
            <a:r>
              <a:rPr lang="en-US" sz="900" dirty="0" smtClean="0"/>
              <a:t> </a:t>
            </a:r>
            <a:r>
              <a:rPr lang="en-US" sz="900" dirty="0"/>
              <a:t>Costa </a:t>
            </a:r>
            <a:r>
              <a:rPr lang="en-US" sz="900" dirty="0" smtClean="0"/>
              <a:t>DB et al. </a:t>
            </a:r>
            <a:r>
              <a:rPr lang="en-US" sz="900" i="1" dirty="0" smtClean="0"/>
              <a:t>J </a:t>
            </a:r>
            <a:r>
              <a:rPr lang="en-US" sz="900" i="1" dirty="0" err="1"/>
              <a:t>Clin</a:t>
            </a:r>
            <a:r>
              <a:rPr lang="en-US" sz="900" i="1" dirty="0"/>
              <a:t> </a:t>
            </a:r>
            <a:r>
              <a:rPr lang="en-US" sz="900" i="1" dirty="0" err="1"/>
              <a:t>Oncol</a:t>
            </a:r>
            <a:r>
              <a:rPr lang="en-US" sz="900" i="1" dirty="0"/>
              <a:t> </a:t>
            </a:r>
            <a:r>
              <a:rPr lang="en-US" sz="900" dirty="0"/>
              <a:t>2015. [</a:t>
            </a:r>
            <a:r>
              <a:rPr lang="en-US" sz="900" dirty="0" err="1"/>
              <a:t>Epub</a:t>
            </a:r>
            <a:r>
              <a:rPr lang="en-US" sz="900" dirty="0"/>
              <a:t> ahead of print</a:t>
            </a:r>
            <a:r>
              <a:rPr lang="en-US" sz="900" dirty="0" smtClean="0"/>
              <a:t>]. </a:t>
            </a:r>
          </a:p>
          <a:p>
            <a:r>
              <a:rPr lang="en-US" sz="900" b="1" dirty="0" smtClean="0"/>
              <a:t>7.</a:t>
            </a:r>
            <a:r>
              <a:rPr lang="en-US" sz="900" dirty="0" smtClean="0"/>
              <a:t> </a:t>
            </a:r>
            <a:r>
              <a:rPr lang="es-ES" sz="900" dirty="0" err="1"/>
              <a:t>Kinoshita</a:t>
            </a:r>
            <a:r>
              <a:rPr lang="es-ES" sz="900" dirty="0"/>
              <a:t> </a:t>
            </a:r>
            <a:r>
              <a:rPr lang="es-ES" sz="900" dirty="0" smtClean="0"/>
              <a:t>Y</a:t>
            </a:r>
            <a:r>
              <a:rPr lang="en-US" sz="900" dirty="0" smtClean="0"/>
              <a:t> et a.. </a:t>
            </a:r>
            <a:r>
              <a:rPr lang="en-US" sz="900" i="1" dirty="0"/>
              <a:t>BMJ Case </a:t>
            </a:r>
            <a:r>
              <a:rPr lang="en-US" sz="900" i="1" dirty="0" smtClean="0"/>
              <a:t>Rep </a:t>
            </a:r>
            <a:r>
              <a:rPr lang="en-US" sz="900" dirty="0" smtClean="0"/>
              <a:t>2013</a:t>
            </a:r>
            <a:r>
              <a:rPr lang="en-US" sz="900" dirty="0"/>
              <a:t>. </a:t>
            </a:r>
            <a:r>
              <a:rPr lang="en-US" sz="900" dirty="0" smtClean="0"/>
              <a:t>doi:10.1136/bcr-2013-200867.</a:t>
            </a:r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7" y="1094341"/>
            <a:ext cx="8557530" cy="480456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The clinical experience of crizotinib-treated patients with </a:t>
            </a:r>
            <a:r>
              <a:rPr lang="en-US" i="1" dirty="0" smtClean="0"/>
              <a:t>ALK</a:t>
            </a:r>
            <a:r>
              <a:rPr lang="en-US" dirty="0" smtClean="0"/>
              <a:t>+ metastatic NSCLC and brain metastases has not been widely assessed in real-world settings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To help fill this research gap, we assessed the following in a small cohort of </a:t>
            </a:r>
            <a:r>
              <a:rPr lang="en-US" i="1" dirty="0" smtClean="0"/>
              <a:t>ALK</a:t>
            </a:r>
            <a:r>
              <a:rPr lang="en-US" dirty="0" smtClean="0"/>
              <a:t>+ metastatic NSCLC patients with brain metastases: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Demographic and clinical characteristics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Objective response rate (ORR) of primary tumor during crizotinib treatment and 1-year survival rates from crizotinib initiation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Status of brain lesions (intracranial response [ICR]) during crizotinib </a:t>
            </a:r>
            <a:r>
              <a:rPr lang="en-US" dirty="0" smtClean="0"/>
              <a:t>treatment</a:t>
            </a:r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and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68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950" y="887192"/>
            <a:ext cx="8661400" cy="521969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200" dirty="0" smtClean="0"/>
              <a:t>Retrospective chart review (anonymized data, IRB approved)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Data abstraction performed in 2014 by pooled sample of 147 oncologists </a:t>
            </a:r>
            <a:r>
              <a:rPr lang="en-US" sz="2200" dirty="0"/>
              <a:t>in the US </a:t>
            </a:r>
            <a:r>
              <a:rPr lang="en-US" sz="2200" dirty="0" smtClean="0"/>
              <a:t>(n = </a:t>
            </a:r>
            <a:r>
              <a:rPr lang="en-US" sz="2200" dirty="0"/>
              <a:t>107) and </a:t>
            </a:r>
            <a:r>
              <a:rPr lang="en-US" sz="2200" dirty="0" smtClean="0"/>
              <a:t>Canada (n = </a:t>
            </a:r>
            <a:r>
              <a:rPr lang="en-US" sz="2200" dirty="0"/>
              <a:t>40</a:t>
            </a:r>
            <a:r>
              <a:rPr lang="en-US" sz="2200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Patient inclusion criteria:</a:t>
            </a:r>
          </a:p>
          <a:p>
            <a:pPr lvl="1">
              <a:spcBef>
                <a:spcPts val="1200"/>
              </a:spcBef>
            </a:pPr>
            <a:r>
              <a:rPr lang="en-US" sz="1600" dirty="0" smtClean="0"/>
              <a:t>Adults </a:t>
            </a:r>
            <a:r>
              <a:rPr lang="en-US" sz="1600" dirty="0"/>
              <a:t>(age ≥</a:t>
            </a:r>
            <a:r>
              <a:rPr lang="en-US" sz="1600" dirty="0" smtClean="0"/>
              <a:t>18) diagnosed with </a:t>
            </a:r>
            <a:r>
              <a:rPr lang="en-US" sz="1600" i="1" dirty="0" smtClean="0"/>
              <a:t>ALK</a:t>
            </a:r>
            <a:r>
              <a:rPr lang="en-US" sz="1600" dirty="0" smtClean="0"/>
              <a:t>+ metastatic NSCLC </a:t>
            </a:r>
          </a:p>
          <a:p>
            <a:pPr lvl="1">
              <a:spcBef>
                <a:spcPts val="1200"/>
              </a:spcBef>
              <a:tabLst>
                <a:tab pos="8229600" algn="l"/>
              </a:tabLst>
            </a:pPr>
            <a:r>
              <a:rPr lang="en-US" sz="1600" dirty="0" smtClean="0"/>
              <a:t>Received crizotinib as first- or later-line treatment</a:t>
            </a:r>
          </a:p>
          <a:p>
            <a:pPr lvl="1">
              <a:spcBef>
                <a:spcPts val="1200"/>
              </a:spcBef>
              <a:tabLst>
                <a:tab pos="8229600" algn="l"/>
              </a:tabLst>
            </a:pPr>
            <a:r>
              <a:rPr lang="en-US" sz="1600" dirty="0" smtClean="0"/>
              <a:t>First crizotinib treatment received between 8/1/2011 </a:t>
            </a:r>
          </a:p>
          <a:p>
            <a:pPr marL="341312" lvl="1" indent="0">
              <a:spcBef>
                <a:spcPts val="0"/>
              </a:spcBef>
              <a:buNone/>
              <a:tabLst>
                <a:tab pos="8229600" algn="l"/>
              </a:tabLst>
            </a:pPr>
            <a:r>
              <a:rPr lang="en-US" sz="1600" dirty="0"/>
              <a:t> </a:t>
            </a:r>
            <a:r>
              <a:rPr lang="en-US" sz="1600" dirty="0" smtClean="0"/>
              <a:t>   and 3/31/2013 (for US patients), or 4/12/2012 and </a:t>
            </a:r>
          </a:p>
          <a:p>
            <a:pPr marL="341312" lvl="1" indent="0">
              <a:spcBef>
                <a:spcPts val="0"/>
              </a:spcBef>
              <a:buNone/>
              <a:tabLst>
                <a:tab pos="8229600" algn="l"/>
              </a:tabLst>
            </a:pPr>
            <a:r>
              <a:rPr lang="en-US" sz="1600" dirty="0"/>
              <a:t> </a:t>
            </a:r>
            <a:r>
              <a:rPr lang="en-US" sz="1600" dirty="0" smtClean="0"/>
              <a:t>   3/31/2013 (for Canadian patients)</a:t>
            </a:r>
          </a:p>
          <a:p>
            <a:pPr lvl="1">
              <a:spcBef>
                <a:spcPts val="1200"/>
              </a:spcBef>
              <a:tabLst>
                <a:tab pos="8229600" algn="l"/>
              </a:tabLst>
            </a:pPr>
            <a:r>
              <a:rPr lang="en-US" sz="1600" dirty="0"/>
              <a:t>Complete medical record </a:t>
            </a:r>
            <a:r>
              <a:rPr lang="en-US" sz="1600" dirty="0" smtClean="0"/>
              <a:t>through last crizotinib dose </a:t>
            </a:r>
          </a:p>
          <a:p>
            <a:pPr lvl="1">
              <a:spcBef>
                <a:spcPts val="1200"/>
              </a:spcBef>
              <a:tabLst>
                <a:tab pos="8229600" algn="l"/>
              </a:tabLst>
            </a:pPr>
            <a:r>
              <a:rPr lang="en-US" sz="1600" dirty="0" smtClean="0"/>
              <a:t>Brain metastases present prior to or upon crizotinib initiation</a:t>
            </a:r>
          </a:p>
          <a:p>
            <a:pPr>
              <a:spcBef>
                <a:spcPts val="1800"/>
              </a:spcBef>
              <a:tabLst>
                <a:tab pos="8229600" algn="l"/>
              </a:tabLst>
            </a:pPr>
            <a:r>
              <a:rPr lang="en-US" dirty="0" smtClean="0"/>
              <a:t>Analyses were descriptive and exploratory</a:t>
            </a:r>
          </a:p>
          <a:p>
            <a:pPr lvl="1">
              <a:spcBef>
                <a:spcPts val="600"/>
              </a:spcBef>
              <a:tabLst>
                <a:tab pos="8229600" algn="l"/>
              </a:tabLst>
            </a:pPr>
            <a:r>
              <a:rPr lang="en-US" sz="1600" dirty="0" smtClean="0"/>
              <a:t>Kaplan-Meier (K-M) methods used for 1-year survival rate estimates</a:t>
            </a:r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950" y="77202"/>
            <a:ext cx="7428910" cy="921727"/>
          </a:xfrm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6311805" y="2744870"/>
            <a:ext cx="334107" cy="184890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751413" y="2875030"/>
            <a:ext cx="1824893" cy="1588582"/>
          </a:xfrm>
          <a:prstGeom prst="rect">
            <a:avLst/>
          </a:prstGeom>
          <a:solidFill>
            <a:srgbClr val="91B43E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7013" indent="-2270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25" indent="-2270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62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2270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70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500" dirty="0" smtClean="0"/>
          </a:p>
          <a:p>
            <a:pPr marL="0" indent="0" algn="ctr">
              <a:buNone/>
            </a:pPr>
            <a:r>
              <a:rPr lang="en-US" sz="1500" dirty="0" smtClean="0">
                <a:solidFill>
                  <a:schemeClr val="bg1"/>
                </a:solidFill>
              </a:rPr>
              <a:t>Cohort for main study (n = 212)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See 2016 WCLC </a:t>
            </a:r>
          </a:p>
          <a:p>
            <a:pPr marL="0" indent="0" algn="ct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Abstract No. 929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751412" y="4593773"/>
            <a:ext cx="1824893" cy="585990"/>
          </a:xfrm>
          <a:prstGeom prst="rect">
            <a:avLst/>
          </a:prstGeom>
          <a:solidFill>
            <a:srgbClr val="91B43E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7013" indent="-2270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25" indent="-2270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62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2270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7013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500" dirty="0">
                <a:solidFill>
                  <a:schemeClr val="bg1"/>
                </a:solidFill>
              </a:rPr>
              <a:t>C</a:t>
            </a:r>
            <a:r>
              <a:rPr lang="en-US" sz="1500" dirty="0" smtClean="0">
                <a:solidFill>
                  <a:schemeClr val="bg1"/>
                </a:solidFill>
              </a:rPr>
              <a:t>ohort for present analyses (n = 33)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311805" y="4639394"/>
            <a:ext cx="335965" cy="47185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7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949" y="133350"/>
            <a:ext cx="8484508" cy="9217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– Patient Demographics </a:t>
            </a:r>
            <a:r>
              <a:rPr lang="en-US" dirty="0"/>
              <a:t>&amp;</a:t>
            </a:r>
            <a:r>
              <a:rPr lang="en-US" dirty="0" smtClean="0"/>
              <a:t> Clinical Characteristics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34033"/>
              </p:ext>
            </p:extLst>
          </p:nvPr>
        </p:nvGraphicFramePr>
        <p:xfrm>
          <a:off x="390297" y="1055077"/>
          <a:ext cx="3920446" cy="51319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408066"/>
                <a:gridCol w="1512380"/>
              </a:tblGrid>
              <a:tr h="50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50800" dist="38100" dir="2940000" algn="tl" rotWithShape="0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Demographics</a:t>
                      </a:r>
                      <a:endParaRPr lang="en-US" sz="1800" dirty="0">
                        <a:effectLst>
                          <a:outerShdw blurRad="50800" dist="38100" dir="2940000" algn="tl" rotWithShape="0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800" dirty="0">
                        <a:effectLst>
                          <a:outerShdw blurRad="50800" dist="38100" dir="2940000" algn="tl" rotWithShape="0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976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Age </a:t>
                      </a:r>
                      <a:r>
                        <a:rPr lang="en-US" sz="1600" baseline="0" dirty="0" smtClean="0"/>
                        <a:t>at crizotinib initiation, mean (SD)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Clr>
                          <a:schemeClr val="accent1"/>
                        </a:buClr>
                        <a:buFont typeface="Arial"/>
                        <a:buNone/>
                      </a:pPr>
                      <a:r>
                        <a:rPr lang="en-US" sz="1600" dirty="0" smtClean="0"/>
                        <a:t>57.6</a:t>
                      </a:r>
                      <a:r>
                        <a:rPr lang="en-US" sz="1600" baseline="0" dirty="0" smtClean="0"/>
                        <a:t> (11.9)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18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Sex, n (%)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3512">
                <a:tc>
                  <a:txBody>
                    <a:bodyPr/>
                    <a:lstStyle/>
                    <a:p>
                      <a:pPr marL="0" indent="461963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Male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19 (57.6)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9392">
                <a:tc>
                  <a:txBody>
                    <a:bodyPr/>
                    <a:lstStyle/>
                    <a:p>
                      <a:pPr marL="0" indent="461963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Female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14</a:t>
                      </a:r>
                      <a:r>
                        <a:rPr lang="en-US" sz="1600" baseline="0" dirty="0" smtClean="0"/>
                        <a:t> (42.4)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93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Ethnicity, n (%)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9392">
                <a:tc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White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25 (75.8)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9392">
                <a:tc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Black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5 (15.2)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92415">
                <a:tc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Asian/Pacific</a:t>
                      </a:r>
                      <a:r>
                        <a:rPr lang="en-US" sz="1600" baseline="0" dirty="0" smtClean="0"/>
                        <a:t> islander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3 (9.0)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065288"/>
              </p:ext>
            </p:extLst>
          </p:nvPr>
        </p:nvGraphicFramePr>
        <p:xfrm>
          <a:off x="4419599" y="1054379"/>
          <a:ext cx="4180115" cy="513260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961589"/>
                <a:gridCol w="1218526"/>
              </a:tblGrid>
              <a:tr h="54961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50800" dist="38100" dir="2940000" algn="tl" rotWithShape="0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Clinical Characteristics</a:t>
                      </a:r>
                      <a:endParaRPr lang="en-US" sz="1800" dirty="0">
                        <a:effectLst>
                          <a:outerShdw blurRad="50800" dist="38100" dir="2940000" algn="tl" rotWithShape="0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800" dirty="0">
                        <a:effectLst>
                          <a:outerShdw blurRad="50800" dist="38100" dir="2940000" algn="tl" rotWithShape="0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8440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Deceased at</a:t>
                      </a:r>
                      <a:r>
                        <a:rPr lang="en-US" sz="1600" baseline="0" dirty="0" smtClean="0"/>
                        <a:t> date of chart review, n (%)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Clr>
                          <a:schemeClr val="accent1"/>
                        </a:buClr>
                        <a:buFont typeface="Arial"/>
                        <a:buNone/>
                      </a:pPr>
                      <a:r>
                        <a:rPr lang="en-US" sz="1600" dirty="0" smtClean="0"/>
                        <a:t>10 (30.2)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73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Current/former smoker, n</a:t>
                      </a:r>
                      <a:r>
                        <a:rPr lang="en-US" sz="1600" baseline="0" dirty="0" smtClean="0"/>
                        <a:t> (%)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baseline="0" dirty="0" smtClean="0"/>
                        <a:t>22 (66.7)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89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ECOG</a:t>
                      </a:r>
                      <a:r>
                        <a:rPr lang="en-US" sz="1600" baseline="0" dirty="0" smtClean="0"/>
                        <a:t> at diagnosis</a:t>
                      </a:r>
                      <a:r>
                        <a:rPr lang="en-US" sz="1600" dirty="0" smtClean="0"/>
                        <a:t>, n (%)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27308">
                <a:tc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0 or</a:t>
                      </a:r>
                      <a:r>
                        <a:rPr lang="en-US" sz="1600" baseline="0" dirty="0" smtClean="0"/>
                        <a:t> 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18 (54.5)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27308">
                <a:tc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2</a:t>
                      </a:r>
                      <a:r>
                        <a:rPr lang="en-US" sz="1600" baseline="0" dirty="0" smtClean="0"/>
                        <a:t> or 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15 (45.5)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405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Adenocarcinoma histology, n</a:t>
                      </a:r>
                      <a:r>
                        <a:rPr lang="en-US" sz="1600" baseline="0" dirty="0" smtClean="0"/>
                        <a:t> (%)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28</a:t>
                      </a:r>
                      <a:r>
                        <a:rPr lang="en-US" sz="1600" baseline="0" dirty="0" smtClean="0"/>
                        <a:t> (84.8)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405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baseline="0" dirty="0" smtClean="0"/>
                        <a:t>Crizotinib treatment duration (days), median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230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67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56" y="80187"/>
            <a:ext cx="8505014" cy="9217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– Best Response (Primary Tumor) and Survival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222710"/>
              </p:ext>
            </p:extLst>
          </p:nvPr>
        </p:nvGraphicFramePr>
        <p:xfrm>
          <a:off x="441779" y="902676"/>
          <a:ext cx="4058557" cy="3854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105207"/>
              </p:ext>
            </p:extLst>
          </p:nvPr>
        </p:nvGraphicFramePr>
        <p:xfrm>
          <a:off x="4589236" y="903766"/>
          <a:ext cx="4140094" cy="384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727406"/>
              </p:ext>
            </p:extLst>
          </p:nvPr>
        </p:nvGraphicFramePr>
        <p:xfrm>
          <a:off x="457201" y="4844142"/>
          <a:ext cx="8261497" cy="1317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5892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842848"/>
              </p:ext>
            </p:extLst>
          </p:nvPr>
        </p:nvGraphicFramePr>
        <p:xfrm>
          <a:off x="805543" y="957106"/>
          <a:ext cx="7532913" cy="4662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350"/>
            <a:ext cx="8909052" cy="9217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– Status of Brain Lesions During Crizotinib Treatment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3"/>
          </p:nvPr>
        </p:nvSpPr>
        <p:spPr>
          <a:xfrm>
            <a:off x="805543" y="5893841"/>
            <a:ext cx="7532913" cy="31432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Note: 71% of patients received either whole brain radiotherapy or stereotactic radiosurgery prior to crizotinib initiation.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025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66" y="1055077"/>
            <a:ext cx="8557530" cy="506290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Estimates based on small subsample (n = 33) of a larger multinational study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Small sample size limited study to descriptive, exploratory analyses (no multivariable adjustments for covariates)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Results may not </a:t>
            </a:r>
            <a:r>
              <a:rPr lang="en-US" dirty="0"/>
              <a:t>be generalizable to entire </a:t>
            </a:r>
            <a:r>
              <a:rPr lang="en-US" i="1" dirty="0"/>
              <a:t>ALK</a:t>
            </a:r>
            <a:r>
              <a:rPr lang="en-US" dirty="0" smtClean="0"/>
              <a:t>+ metastatic </a:t>
            </a:r>
            <a:r>
              <a:rPr lang="en-US" dirty="0"/>
              <a:t>NSCLC population in the US or </a:t>
            </a:r>
            <a:r>
              <a:rPr lang="en-US" dirty="0" smtClean="0"/>
              <a:t>Canada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No covariate adjustments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ICR, for example, may be confounded by prior </a:t>
            </a:r>
            <a:r>
              <a:rPr lang="en-US" dirty="0"/>
              <a:t>treatments </a:t>
            </a:r>
            <a:r>
              <a:rPr lang="en-US" dirty="0" smtClean="0"/>
              <a:t>(71% </a:t>
            </a:r>
            <a:r>
              <a:rPr lang="en-US" dirty="0"/>
              <a:t>rec’d either whole brain radiotherapy or </a:t>
            </a:r>
            <a:r>
              <a:rPr lang="en-US" dirty="0" smtClean="0"/>
              <a:t>stereotactic radiosurgery)</a:t>
            </a:r>
          </a:p>
          <a:p>
            <a:pPr>
              <a:spcBef>
                <a:spcPts val="1200"/>
              </a:spcBef>
            </a:pPr>
            <a:r>
              <a:rPr lang="en-US" dirty="0"/>
              <a:t>Convenience </a:t>
            </a:r>
            <a:r>
              <a:rPr lang="en-US" dirty="0" smtClean="0"/>
              <a:t>sample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N</a:t>
            </a:r>
            <a:r>
              <a:rPr lang="en-US" dirty="0" smtClean="0"/>
              <a:t>on-randomized population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Timing and manner of assessments of ORR and ICR not protocol-driven (i.e., not assessed at pre-defined intervals, but rather at time points determined by the physicians in regular practice)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Chart reviews subject to data entry/coding errors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0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950" y="967991"/>
            <a:ext cx="8557530" cy="528797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Complete or </a:t>
            </a:r>
            <a:r>
              <a:rPr lang="en-US" dirty="0"/>
              <a:t>partial </a:t>
            </a:r>
            <a:r>
              <a:rPr lang="en-US" dirty="0" smtClean="0"/>
              <a:t>response of the primary tumor during crizotinib treatment was seen in a majority </a:t>
            </a:r>
            <a:r>
              <a:rPr lang="en-US" dirty="0"/>
              <a:t>of </a:t>
            </a:r>
            <a:r>
              <a:rPr lang="en-US" dirty="0" smtClean="0"/>
              <a:t>patients (ORR ~60%)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1-year survival (~80%) was higher than a recent trial-based report of </a:t>
            </a:r>
            <a:r>
              <a:rPr lang="en-US" i="1" dirty="0" smtClean="0"/>
              <a:t>ALK</a:t>
            </a:r>
            <a:r>
              <a:rPr lang="en-US" dirty="0" smtClean="0"/>
              <a:t>+ metastatic NSCLC patients with brain metastases (~65%)</a:t>
            </a:r>
            <a:r>
              <a:rPr lang="en-US" baseline="30000" dirty="0" smtClean="0"/>
              <a:t>6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Results support emerging literature on the possible clinical benefits of crizotinib in </a:t>
            </a:r>
            <a:r>
              <a:rPr lang="en-US" i="1" dirty="0" smtClean="0"/>
              <a:t>ALK</a:t>
            </a:r>
            <a:r>
              <a:rPr lang="en-US" dirty="0" smtClean="0"/>
              <a:t>+ metastatic NSCLC patients with brain metastases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Findings provide signal that outcomes may </a:t>
            </a:r>
            <a:r>
              <a:rPr lang="en-US" dirty="0"/>
              <a:t>be </a:t>
            </a:r>
            <a:r>
              <a:rPr lang="en-US" dirty="0" smtClean="0"/>
              <a:t>further optimized </a:t>
            </a:r>
            <a:r>
              <a:rPr lang="en-US" dirty="0"/>
              <a:t>with earlier (first-line) initiation of crizotinib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quarter" idx="13"/>
          </p:nvPr>
        </p:nvSpPr>
        <p:spPr>
          <a:xfrm>
            <a:off x="234950" y="5764158"/>
            <a:ext cx="8672514" cy="446535"/>
          </a:xfrm>
        </p:spPr>
        <p:txBody>
          <a:bodyPr/>
          <a:lstStyle/>
          <a:p>
            <a:r>
              <a:rPr lang="en-US" sz="900" b="1" dirty="0" smtClean="0"/>
              <a:t>6.</a:t>
            </a:r>
            <a:r>
              <a:rPr lang="en-US" sz="900" dirty="0" smtClean="0"/>
              <a:t> </a:t>
            </a:r>
            <a:r>
              <a:rPr lang="en-US" sz="900" dirty="0"/>
              <a:t>Costa </a:t>
            </a:r>
            <a:r>
              <a:rPr lang="en-US" sz="900" dirty="0" smtClean="0"/>
              <a:t>DB et al. </a:t>
            </a:r>
            <a:r>
              <a:rPr lang="en-US" sz="900" i="1" dirty="0" smtClean="0"/>
              <a:t>J </a:t>
            </a:r>
            <a:r>
              <a:rPr lang="en-US" sz="900" i="1" dirty="0" err="1"/>
              <a:t>Clin</a:t>
            </a:r>
            <a:r>
              <a:rPr lang="en-US" sz="900" i="1" dirty="0"/>
              <a:t> </a:t>
            </a:r>
            <a:r>
              <a:rPr lang="en-US" sz="900" i="1" dirty="0" err="1"/>
              <a:t>Oncol</a:t>
            </a:r>
            <a:r>
              <a:rPr lang="en-US" sz="900" i="1" dirty="0"/>
              <a:t> </a:t>
            </a:r>
            <a:r>
              <a:rPr lang="en-US" sz="900" dirty="0"/>
              <a:t>2015. [</a:t>
            </a:r>
            <a:r>
              <a:rPr lang="en-US" sz="900" dirty="0" err="1"/>
              <a:t>Epub</a:t>
            </a:r>
            <a:r>
              <a:rPr lang="en-US" sz="900" dirty="0"/>
              <a:t> ahead of print</a:t>
            </a:r>
            <a:r>
              <a:rPr lang="en-US" sz="900" dirty="0" smtClean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316262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OS Deliverables and Standard combo June 18">
  <a:themeElements>
    <a:clrScheme name="Custom 104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1B6FAF"/>
      </a:accent1>
      <a:accent2>
        <a:srgbClr val="459FB2"/>
      </a:accent2>
      <a:accent3>
        <a:srgbClr val="1E404F"/>
      </a:accent3>
      <a:accent4>
        <a:srgbClr val="E08326"/>
      </a:accent4>
      <a:accent5>
        <a:srgbClr val="EE3A25"/>
      </a:accent5>
      <a:accent6>
        <a:srgbClr val="91B43E"/>
      </a:accent6>
      <a:hlink>
        <a:srgbClr val="1B6FAF"/>
      </a:hlink>
      <a:folHlink>
        <a:srgbClr val="459F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59FB2"/>
        </a:solidFill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StandardTemplate.potx" id="{38EA4A9A-81C1-4515-98AA-C6296B1F3D52}" vid="{D4528F87-5411-43F2-9118-5F674FC27E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1198</TotalTime>
  <Words>915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Wingdings</vt:lpstr>
      <vt:lpstr>MAOS Deliverables and Standard combo June 18</vt:lpstr>
      <vt:lpstr>Crizotinib outcomes in ALK- positive advanced NSCLC patients with brain metastases</vt:lpstr>
      <vt:lpstr>Background</vt:lpstr>
      <vt:lpstr>Rationale and Objectives</vt:lpstr>
      <vt:lpstr>Methods</vt:lpstr>
      <vt:lpstr>Results – Patient Demographics &amp; Clinical Characteristics</vt:lpstr>
      <vt:lpstr>Results – Best Response (Primary Tumor) and Survival </vt:lpstr>
      <vt:lpstr>Results – Status of Brain Lesions During Crizotinib Treatment</vt:lpstr>
      <vt:lpstr>Study Limitations</vt:lpstr>
      <vt:lpstr>Conclusions</vt:lpstr>
    </vt:vector>
  </TitlesOfParts>
  <Company>RTI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Option (navy) (Scroll for all color options)</dc:title>
  <dc:creator>Davis, Keith L.</dc:creator>
  <cp:lastModifiedBy>Tower, Valerie L.</cp:lastModifiedBy>
  <cp:revision>91</cp:revision>
  <dcterms:created xsi:type="dcterms:W3CDTF">2015-08-03T13:09:16Z</dcterms:created>
  <dcterms:modified xsi:type="dcterms:W3CDTF">2016-02-02T19:33:44Z</dcterms:modified>
</cp:coreProperties>
</file>